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356" r:id="rId3"/>
    <p:sldId id="362" r:id="rId4"/>
    <p:sldId id="263" r:id="rId5"/>
    <p:sldId id="262" r:id="rId6"/>
    <p:sldId id="259" r:id="rId7"/>
    <p:sldId id="359" r:id="rId8"/>
    <p:sldId id="363" r:id="rId9"/>
    <p:sldId id="265" r:id="rId10"/>
    <p:sldId id="360" r:id="rId11"/>
    <p:sldId id="358" r:id="rId12"/>
    <p:sldId id="3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eatherstewart/Library/Mobile%20Documents/com~apple~CloudDocs/Desktop/New%20Rockbuster%20Stealth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eatherstewart/Library/Mobile%20Documents/com~apple~CloudDocs/Desktop/New%20Rockbuster%20Stealth%20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Top</a:t>
            </a:r>
            <a:r>
              <a:rPr lang="en-US" b="1" baseline="0" dirty="0">
                <a:solidFill>
                  <a:schemeClr val="tx1"/>
                </a:solidFill>
              </a:rPr>
              <a:t> Customers by Revenue</a:t>
            </a:r>
            <a:endParaRPr lang="en-US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customers'!$B$1:$B$10</c:f>
              <c:strCache>
                <c:ptCount val="10"/>
                <c:pt idx="0">
                  <c:v>Arlene</c:v>
                </c:pt>
                <c:pt idx="1">
                  <c:v>Kyle</c:v>
                </c:pt>
                <c:pt idx="2">
                  <c:v>Marlene</c:v>
                </c:pt>
                <c:pt idx="3">
                  <c:v>Glen</c:v>
                </c:pt>
                <c:pt idx="4">
                  <c:v>Clinton</c:v>
                </c:pt>
                <c:pt idx="5">
                  <c:v>Francisco</c:v>
                </c:pt>
                <c:pt idx="6">
                  <c:v>Dora</c:v>
                </c:pt>
                <c:pt idx="7">
                  <c:v>Norman</c:v>
                </c:pt>
                <c:pt idx="8">
                  <c:v>Juan</c:v>
                </c:pt>
                <c:pt idx="9">
                  <c:v>Scott</c:v>
                </c:pt>
              </c:strCache>
              <c:extLst/>
            </c:strRef>
          </c:cat>
          <c:val>
            <c:numRef>
              <c:f>'top customers'!$F$1:$F$10</c:f>
              <c:numCache>
                <c:formatCode>General</c:formatCode>
                <c:ptCount val="10"/>
                <c:pt idx="0">
                  <c:v>111.76</c:v>
                </c:pt>
                <c:pt idx="1">
                  <c:v>109.71</c:v>
                </c:pt>
                <c:pt idx="2">
                  <c:v>106.77</c:v>
                </c:pt>
                <c:pt idx="3">
                  <c:v>100.77</c:v>
                </c:pt>
                <c:pt idx="4">
                  <c:v>98.76</c:v>
                </c:pt>
                <c:pt idx="5">
                  <c:v>93.79</c:v>
                </c:pt>
                <c:pt idx="6">
                  <c:v>88.81</c:v>
                </c:pt>
                <c:pt idx="7">
                  <c:v>73.760000000000005</c:v>
                </c:pt>
                <c:pt idx="8">
                  <c:v>63.79</c:v>
                </c:pt>
                <c:pt idx="9">
                  <c:v>60.82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B1-CF4F-853A-060735C169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8658159"/>
        <c:axId val="449824639"/>
      </c:barChart>
      <c:catAx>
        <c:axId val="168658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824639"/>
        <c:crosses val="autoZero"/>
        <c:auto val="1"/>
        <c:lblAlgn val="ctr"/>
        <c:lblOffset val="100"/>
        <c:noMultiLvlLbl val="0"/>
      </c:catAx>
      <c:valAx>
        <c:axId val="4498246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58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dirty="0">
                <a:solidFill>
                  <a:schemeClr val="tx1"/>
                </a:solidFill>
              </a:rPr>
              <a:t>Most</a:t>
            </a:r>
            <a:r>
              <a:rPr lang="en-US" sz="1600" b="1" i="0" baseline="0" dirty="0">
                <a:solidFill>
                  <a:schemeClr val="tx1"/>
                </a:solidFill>
              </a:rPr>
              <a:t> Popular Actor by Revenue</a:t>
            </a:r>
            <a:endParaRPr lang="en-US" sz="1600" b="1" i="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'top actors'!$C$1</c:f>
              <c:strCache>
                <c:ptCount val="1"/>
                <c:pt idx="0">
                  <c:v>movie_count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'top actors'!$A$2:$A$11</c:f>
              <c:strCache>
                <c:ptCount val="10"/>
                <c:pt idx="0">
                  <c:v>Susan</c:v>
                </c:pt>
                <c:pt idx="1">
                  <c:v>Gina</c:v>
                </c:pt>
                <c:pt idx="2">
                  <c:v>Matthew</c:v>
                </c:pt>
                <c:pt idx="3">
                  <c:v>Mary</c:v>
                </c:pt>
                <c:pt idx="4">
                  <c:v>Scarlett</c:v>
                </c:pt>
                <c:pt idx="5">
                  <c:v>Walter</c:v>
                </c:pt>
                <c:pt idx="6">
                  <c:v>Henry</c:v>
                </c:pt>
                <c:pt idx="7">
                  <c:v>Christian</c:v>
                </c:pt>
                <c:pt idx="8">
                  <c:v>Angela</c:v>
                </c:pt>
                <c:pt idx="9">
                  <c:v>Cameron</c:v>
                </c:pt>
              </c:strCache>
              <c:extLst/>
            </c:strRef>
          </c:cat>
          <c:val>
            <c:numRef>
              <c:f>'top actors'!$C$2:$C$11</c:f>
              <c:numCache>
                <c:formatCode>General</c:formatCode>
                <c:ptCount val="10"/>
                <c:pt idx="0">
                  <c:v>750</c:v>
                </c:pt>
                <c:pt idx="1">
                  <c:v>685</c:v>
                </c:pt>
                <c:pt idx="2">
                  <c:v>619</c:v>
                </c:pt>
                <c:pt idx="3">
                  <c:v>607</c:v>
                </c:pt>
                <c:pt idx="4">
                  <c:v>519</c:v>
                </c:pt>
                <c:pt idx="5">
                  <c:v>584</c:v>
                </c:pt>
                <c:pt idx="6">
                  <c:v>564</c:v>
                </c:pt>
                <c:pt idx="7">
                  <c:v>504</c:v>
                </c:pt>
                <c:pt idx="8">
                  <c:v>589</c:v>
                </c:pt>
                <c:pt idx="9">
                  <c:v>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8-0B4A-8901-29A7D5D6D28D}"/>
            </c:ext>
          </c:extLst>
        </c:ser>
        <c:ser>
          <c:idx val="1"/>
          <c:order val="1"/>
          <c:tx>
            <c:strRef>
              <c:f>'top actors'!$D$1</c:f>
              <c:strCache>
                <c:ptCount val="1"/>
                <c:pt idx="0">
                  <c:v>total_payment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'top actors'!$A$2:$A$11</c:f>
              <c:strCache>
                <c:ptCount val="10"/>
                <c:pt idx="0">
                  <c:v>Susan</c:v>
                </c:pt>
                <c:pt idx="1">
                  <c:v>Gina</c:v>
                </c:pt>
                <c:pt idx="2">
                  <c:v>Matthew</c:v>
                </c:pt>
                <c:pt idx="3">
                  <c:v>Mary</c:v>
                </c:pt>
                <c:pt idx="4">
                  <c:v>Scarlett</c:v>
                </c:pt>
                <c:pt idx="5">
                  <c:v>Walter</c:v>
                </c:pt>
                <c:pt idx="6">
                  <c:v>Henry</c:v>
                </c:pt>
                <c:pt idx="7">
                  <c:v>Christian</c:v>
                </c:pt>
                <c:pt idx="8">
                  <c:v>Angela</c:v>
                </c:pt>
                <c:pt idx="9">
                  <c:v>Cameron</c:v>
                </c:pt>
              </c:strCache>
              <c:extLst/>
            </c:strRef>
          </c:cat>
          <c:val>
            <c:numRef>
              <c:f>'top actors'!$D$2:$D$11</c:f>
              <c:numCache>
                <c:formatCode>General</c:formatCode>
                <c:ptCount val="10"/>
                <c:pt idx="0">
                  <c:v>3193.49</c:v>
                </c:pt>
                <c:pt idx="1">
                  <c:v>3129.17</c:v>
                </c:pt>
                <c:pt idx="2">
                  <c:v>2543.7800000000002</c:v>
                </c:pt>
                <c:pt idx="3">
                  <c:v>2426.92</c:v>
                </c:pt>
                <c:pt idx="4">
                  <c:v>2403.81</c:v>
                </c:pt>
                <c:pt idx="5">
                  <c:v>2403.1799999999998</c:v>
                </c:pt>
                <c:pt idx="6">
                  <c:v>2392.36</c:v>
                </c:pt>
                <c:pt idx="7">
                  <c:v>2378.9699999999998</c:v>
                </c:pt>
                <c:pt idx="8">
                  <c:v>2357.11</c:v>
                </c:pt>
                <c:pt idx="9">
                  <c:v>2322.94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38-0B4A-8901-29A7D5D6D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56515231"/>
        <c:axId val="956512415"/>
      </c:barChart>
      <c:catAx>
        <c:axId val="95651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6512415"/>
        <c:crosses val="autoZero"/>
        <c:auto val="1"/>
        <c:lblAlgn val="ctr"/>
        <c:lblOffset val="100"/>
        <c:noMultiLvlLbl val="0"/>
      </c:catAx>
      <c:valAx>
        <c:axId val="9565124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6515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618546475396201"/>
          <c:y val="0.11845828095146604"/>
          <c:w val="0.26218066762983189"/>
          <c:h val="5.78500628582407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2E4BA-A8CB-4B1B-BCE6-A2BAA2DC371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3729DF-3FE3-4C8F-BB72-198D64E08B5C}">
      <dgm:prSet custT="1"/>
      <dgm:spPr>
        <a:ln>
          <a:solidFill>
            <a:schemeClr val="tx2"/>
          </a:solidFill>
        </a:ln>
      </dgm:spPr>
      <dgm:t>
        <a:bodyPr/>
        <a:lstStyle/>
        <a:p>
          <a:pPr algn="ctr"/>
          <a:r>
            <a:rPr lang="en-US" sz="3600" b="1" dirty="0"/>
            <a:t>Thank You!</a:t>
          </a:r>
          <a:r>
            <a:rPr lang="en-US" sz="6500" b="1" dirty="0"/>
            <a:t> </a:t>
          </a:r>
          <a:endParaRPr lang="en-US" sz="2400" b="1" dirty="0"/>
        </a:p>
        <a:p>
          <a:pPr algn="l"/>
          <a:endParaRPr lang="en-US" sz="2400" b="1" dirty="0"/>
        </a:p>
        <a:p>
          <a:pPr algn="ctr"/>
          <a:r>
            <a:rPr lang="en-US" sz="2400" b="1" dirty="0"/>
            <a:t>Questions and Answers</a:t>
          </a:r>
        </a:p>
        <a:p>
          <a:pPr algn="l"/>
          <a:r>
            <a:rPr lang="en-US" sz="2400" b="1" dirty="0"/>
            <a:t> </a:t>
          </a:r>
          <a:r>
            <a:rPr lang="en-US" sz="1200" b="1" dirty="0"/>
            <a:t>https://</a:t>
          </a:r>
          <a:r>
            <a:rPr lang="en-US" sz="1200" b="1" dirty="0" err="1"/>
            <a:t>public.tableau.com</a:t>
          </a:r>
          <a:r>
            <a:rPr lang="en-US" sz="1200" b="1" dirty="0"/>
            <a:t>/app/profile/heather.stewart1180/viz/RockbusterStealthProject_17001739446530/</a:t>
          </a:r>
          <a:r>
            <a:rPr lang="en-US" sz="1200" b="1" dirty="0" err="1"/>
            <a:t>CountriesbyRevenues</a:t>
          </a:r>
          <a:endParaRPr lang="en-US" sz="1200" b="1" dirty="0"/>
        </a:p>
        <a:p>
          <a:pPr algn="ctr"/>
          <a:endParaRPr lang="en-US" sz="1200" b="1" dirty="0"/>
        </a:p>
      </dgm:t>
    </dgm:pt>
    <dgm:pt modelId="{A2A3A30F-F4D2-4979-95D5-B1A615258226}" type="sibTrans" cxnId="{C73C04A3-AA23-4981-9791-47CD2ACF440E}">
      <dgm:prSet/>
      <dgm:spPr/>
      <dgm:t>
        <a:bodyPr/>
        <a:lstStyle/>
        <a:p>
          <a:endParaRPr lang="en-US"/>
        </a:p>
      </dgm:t>
    </dgm:pt>
    <dgm:pt modelId="{89907D69-9C92-492C-95B7-6A1A2ABCAF9E}" type="parTrans" cxnId="{C73C04A3-AA23-4981-9791-47CD2ACF440E}">
      <dgm:prSet/>
      <dgm:spPr/>
      <dgm:t>
        <a:bodyPr/>
        <a:lstStyle/>
        <a:p>
          <a:endParaRPr lang="en-US"/>
        </a:p>
      </dgm:t>
    </dgm:pt>
    <dgm:pt modelId="{3B7D7DFE-F50D-6444-ABD8-24256594B292}" type="pres">
      <dgm:prSet presAssocID="{CE02E4BA-A8CB-4B1B-BCE6-A2BAA2DC371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50B1FE1-D680-334B-BF69-98C835386345}" type="pres">
      <dgm:prSet presAssocID="{FE3729DF-3FE3-4C8F-BB72-198D64E08B5C}" presName="hierRoot1" presStyleCnt="0"/>
      <dgm:spPr/>
    </dgm:pt>
    <dgm:pt modelId="{263F0E00-FFA7-BC42-81CE-C12C3894F195}" type="pres">
      <dgm:prSet presAssocID="{FE3729DF-3FE3-4C8F-BB72-198D64E08B5C}" presName="composite" presStyleCnt="0"/>
      <dgm:spPr/>
    </dgm:pt>
    <dgm:pt modelId="{213DBE27-75B4-ED40-9C0B-338F0C535010}" type="pres">
      <dgm:prSet presAssocID="{FE3729DF-3FE3-4C8F-BB72-198D64E08B5C}" presName="background" presStyleLbl="node0" presStyleIdx="0" presStyleCnt="1"/>
      <dgm:spPr>
        <a:solidFill>
          <a:schemeClr val="bg1">
            <a:lumMod val="85000"/>
            <a:alpha val="54203"/>
          </a:schemeClr>
        </a:solidFill>
        <a:ln>
          <a:solidFill>
            <a:schemeClr val="bg2">
              <a:lumMod val="90000"/>
            </a:schemeClr>
          </a:solidFill>
        </a:ln>
      </dgm:spPr>
    </dgm:pt>
    <dgm:pt modelId="{F6D5DFAD-3B80-0048-90E7-20D6F5E3A417}" type="pres">
      <dgm:prSet presAssocID="{FE3729DF-3FE3-4C8F-BB72-198D64E08B5C}" presName="text" presStyleLbl="fgAcc0" presStyleIdx="0" presStyleCnt="1" custLinFactNeighborY="1853">
        <dgm:presLayoutVars>
          <dgm:chPref val="3"/>
        </dgm:presLayoutVars>
      </dgm:prSet>
      <dgm:spPr/>
    </dgm:pt>
    <dgm:pt modelId="{7BBF0671-8338-3040-A489-A5A0B7A9A4F5}" type="pres">
      <dgm:prSet presAssocID="{FE3729DF-3FE3-4C8F-BB72-198D64E08B5C}" presName="hierChild2" presStyleCnt="0"/>
      <dgm:spPr/>
    </dgm:pt>
  </dgm:ptLst>
  <dgm:cxnLst>
    <dgm:cxn modelId="{53123939-2502-AB4A-BE9E-441779D10231}" type="presOf" srcId="{CE02E4BA-A8CB-4B1B-BCE6-A2BAA2DC3714}" destId="{3B7D7DFE-F50D-6444-ABD8-24256594B292}" srcOrd="0" destOrd="0" presId="urn:microsoft.com/office/officeart/2005/8/layout/hierarchy1"/>
    <dgm:cxn modelId="{C73C04A3-AA23-4981-9791-47CD2ACF440E}" srcId="{CE02E4BA-A8CB-4B1B-BCE6-A2BAA2DC3714}" destId="{FE3729DF-3FE3-4C8F-BB72-198D64E08B5C}" srcOrd="0" destOrd="0" parTransId="{89907D69-9C92-492C-95B7-6A1A2ABCAF9E}" sibTransId="{A2A3A30F-F4D2-4979-95D5-B1A615258226}"/>
    <dgm:cxn modelId="{FC97C6B2-E329-D747-BA95-6D2219B4DC50}" type="presOf" srcId="{FE3729DF-3FE3-4C8F-BB72-198D64E08B5C}" destId="{F6D5DFAD-3B80-0048-90E7-20D6F5E3A417}" srcOrd="0" destOrd="0" presId="urn:microsoft.com/office/officeart/2005/8/layout/hierarchy1"/>
    <dgm:cxn modelId="{F2039DE7-F411-994B-8B3A-FFA050A66A7F}" type="presParOf" srcId="{3B7D7DFE-F50D-6444-ABD8-24256594B292}" destId="{050B1FE1-D680-334B-BF69-98C835386345}" srcOrd="0" destOrd="0" presId="urn:microsoft.com/office/officeart/2005/8/layout/hierarchy1"/>
    <dgm:cxn modelId="{D15F17AC-A511-5A4C-96D6-3A3FF495A475}" type="presParOf" srcId="{050B1FE1-D680-334B-BF69-98C835386345}" destId="{263F0E00-FFA7-BC42-81CE-C12C3894F195}" srcOrd="0" destOrd="0" presId="urn:microsoft.com/office/officeart/2005/8/layout/hierarchy1"/>
    <dgm:cxn modelId="{9878307C-141D-ED46-BB14-03FCF6980ACA}" type="presParOf" srcId="{263F0E00-FFA7-BC42-81CE-C12C3894F195}" destId="{213DBE27-75B4-ED40-9C0B-338F0C535010}" srcOrd="0" destOrd="0" presId="urn:microsoft.com/office/officeart/2005/8/layout/hierarchy1"/>
    <dgm:cxn modelId="{35DD8807-8150-CF4D-BD8C-D21A1644E784}" type="presParOf" srcId="{263F0E00-FFA7-BC42-81CE-C12C3894F195}" destId="{F6D5DFAD-3B80-0048-90E7-20D6F5E3A417}" srcOrd="1" destOrd="0" presId="urn:microsoft.com/office/officeart/2005/8/layout/hierarchy1"/>
    <dgm:cxn modelId="{A6EE8B5B-EAD1-E74F-943D-340B3CC35452}" type="presParOf" srcId="{050B1FE1-D680-334B-BF69-98C835386345}" destId="{7BBF0671-8338-3040-A489-A5A0B7A9A4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DBE27-75B4-ED40-9C0B-338F0C535010}">
      <dsp:nvSpPr>
        <dsp:cNvPr id="0" name=""/>
        <dsp:cNvSpPr/>
      </dsp:nvSpPr>
      <dsp:spPr>
        <a:xfrm>
          <a:off x="1263104" y="263"/>
          <a:ext cx="7190452" cy="4565937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54203"/>
          </a:schemeClr>
        </a:solidFill>
        <a:ln w="12700" cap="flat" cmpd="sng" algn="ctr">
          <a:solidFill>
            <a:schemeClr val="bg2">
              <a:lumMod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5DFAD-3B80-0048-90E7-20D6F5E3A417}">
      <dsp:nvSpPr>
        <dsp:cNvPr id="0" name=""/>
        <dsp:cNvSpPr/>
      </dsp:nvSpPr>
      <dsp:spPr>
        <a:xfrm>
          <a:off x="2062043" y="759255"/>
          <a:ext cx="7190452" cy="4565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Thank You!</a:t>
          </a:r>
          <a:r>
            <a:rPr lang="en-US" sz="6500" b="1" kern="1200" dirty="0"/>
            <a:t> </a:t>
          </a:r>
          <a:endParaRPr lang="en-US" sz="2400" b="1" kern="1200" dirty="0"/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Questions and Answers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 </a:t>
          </a:r>
          <a:r>
            <a:rPr lang="en-US" sz="1200" b="1" kern="1200" dirty="0"/>
            <a:t>https://</a:t>
          </a:r>
          <a:r>
            <a:rPr lang="en-US" sz="1200" b="1" kern="1200" dirty="0" err="1"/>
            <a:t>public.tableau.com</a:t>
          </a:r>
          <a:r>
            <a:rPr lang="en-US" sz="1200" b="1" kern="1200" dirty="0"/>
            <a:t>/app/profile/heather.stewart1180/viz/RockbusterStealthProject_17001739446530/</a:t>
          </a:r>
          <a:r>
            <a:rPr lang="en-US" sz="1200" b="1" kern="1200" dirty="0" err="1"/>
            <a:t>CountriesbyRevenues</a:t>
          </a:r>
          <a:endParaRPr lang="en-US" sz="1200" b="1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/>
        </a:p>
      </dsp:txBody>
      <dsp:txXfrm>
        <a:off x="2195775" y="892987"/>
        <a:ext cx="6922988" cy="4298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CEBBF-066C-9E4C-8AB6-67A57DF86964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A6D2E-97F1-3843-BB54-64A675DEF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36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0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6D2E-97F1-3843-BB54-64A675DEFE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7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6D2E-97F1-3843-BB54-64A675DEFE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10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3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2BC74-99A4-4C4D-A352-45FD9C62450C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2877-ABE8-C74F-A550-A0043392BAE8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B17BF-0764-E74F-AC9A-FC398A5E12A5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08D0-EEB6-C74B-B255-C38E6F25BC84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A18D-1A6C-314F-8C0C-7AEF8F3FFED9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A114-855B-504F-A6C9-004E69FAAB29}" type="datetime1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7D3CA-A73D-7E45-9333-F2B35EE17588}" type="datetime1">
              <a:rPr lang="en-US" smtClean="0"/>
              <a:t>12/10/23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E862-2A5D-1D45-BB08-F43D0CEEC056}" type="datetime1">
              <a:rPr lang="en-US" smtClean="0"/>
              <a:t>12/10/23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9272-4767-7C4B-97C6-77A78633185F}" type="datetime1">
              <a:rPr lang="en-US" smtClean="0"/>
              <a:t>12/10/23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B60B-9340-714F-8405-C59FE2604F22}" type="datetime1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D72B-D093-0E48-AE63-7D33AAA048F0}" type="datetime1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A2203-F864-9442-A7DE-F91C665ED853}" type="datetime1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6601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2' HOME CINEMA HOME THEATER Wall Decal movie FILM REEL REMOVEABLE CANVAS |  eBay">
            <a:extLst>
              <a:ext uri="{FF2B5EF4-FFF2-40B4-BE49-F238E27FC236}">
                <a16:creationId xmlns:a16="http://schemas.microsoft.com/office/drawing/2014/main" id="{9EE477E5-0796-2009-72DD-BB1E293EC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" b="660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F8A39-1DEE-1218-B690-6FEB8A9C18F8}"/>
              </a:ext>
            </a:extLst>
          </p:cNvPr>
          <p:cNvSpPr txBox="1"/>
          <p:nvPr/>
        </p:nvSpPr>
        <p:spPr>
          <a:xfrm>
            <a:off x="832108" y="5689603"/>
            <a:ext cx="9541565" cy="89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Rockbuster Stealth Online Launch Strategy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B81F6-18F3-AE8E-4E69-5DB74889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759" y="642197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03D32D-F1BC-4E9C-97E1-36CFF5B2234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3C283-F65E-E59F-2637-72F7EA6E5BAA}"/>
              </a:ext>
            </a:extLst>
          </p:cNvPr>
          <p:cNvSpPr txBox="1"/>
          <p:nvPr/>
        </p:nvSpPr>
        <p:spPr>
          <a:xfrm>
            <a:off x="10847540" y="2029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BA6A9-7FA1-A65E-B5D1-3E5DD77CA9F2}"/>
              </a:ext>
            </a:extLst>
          </p:cNvPr>
          <p:cNvSpPr txBox="1"/>
          <p:nvPr/>
        </p:nvSpPr>
        <p:spPr>
          <a:xfrm>
            <a:off x="786313" y="6255623"/>
            <a:ext cx="736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By: Heather Stewart     </a:t>
            </a:r>
          </a:p>
        </p:txBody>
      </p:sp>
    </p:spTree>
    <p:extLst>
      <p:ext uri="{BB962C8B-B14F-4D97-AF65-F5344CB8AC3E}">
        <p14:creationId xmlns:p14="http://schemas.microsoft.com/office/powerpoint/2010/main" val="3224230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C896E-CC7C-731C-28E2-57621116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4980" y="6419850"/>
            <a:ext cx="2743200" cy="365125"/>
          </a:xfrm>
        </p:spPr>
        <p:txBody>
          <a:bodyPr/>
          <a:lstStyle/>
          <a:p>
            <a:fld id="{5B03D32D-F1BC-4E9C-97E1-36CFF5B22341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D9287-419A-A1DF-7E56-A033CECD7A81}"/>
              </a:ext>
            </a:extLst>
          </p:cNvPr>
          <p:cNvSpPr txBox="1"/>
          <p:nvPr/>
        </p:nvSpPr>
        <p:spPr>
          <a:xfrm>
            <a:off x="228600" y="434340"/>
            <a:ext cx="560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Genre by Revenue and Ratings by Count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99F3B9-40FF-68C2-3516-68DE8746F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03020"/>
              </p:ext>
            </p:extLst>
          </p:nvPr>
        </p:nvGraphicFramePr>
        <p:xfrm>
          <a:off x="7237095" y="1693426"/>
          <a:ext cx="3314700" cy="436447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64808">
                  <a:extLst>
                    <a:ext uri="{9D8B030D-6E8A-4147-A177-3AD203B41FA5}">
                      <a16:colId xmlns:a16="http://schemas.microsoft.com/office/drawing/2014/main" val="2507364829"/>
                    </a:ext>
                  </a:extLst>
                </a:gridCol>
                <a:gridCol w="1849892">
                  <a:extLst>
                    <a:ext uri="{9D8B030D-6E8A-4147-A177-3AD203B41FA5}">
                      <a16:colId xmlns:a16="http://schemas.microsoft.com/office/drawing/2014/main" val="3379253793"/>
                    </a:ext>
                  </a:extLst>
                </a:gridCol>
              </a:tblGrid>
              <a:tr h="847388">
                <a:tc>
                  <a:txBody>
                    <a:bodyPr/>
                    <a:lstStyle/>
                    <a:p>
                      <a:r>
                        <a:rPr lang="en-US" dirty="0"/>
                        <a:t>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Ratings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23436"/>
                  </a:ext>
                </a:extLst>
              </a:tr>
              <a:tr h="703417">
                <a:tc>
                  <a:txBody>
                    <a:bodyPr/>
                    <a:lstStyle/>
                    <a:p>
                      <a:r>
                        <a:rPr lang="en-US"/>
                        <a:t>NC-17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535804"/>
                  </a:ext>
                </a:extLst>
              </a:tr>
              <a:tr h="703417">
                <a:tc>
                  <a:txBody>
                    <a:bodyPr/>
                    <a:lstStyle/>
                    <a:p>
                      <a:r>
                        <a:rPr lang="en-US"/>
                        <a:t>PG-13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5043"/>
                  </a:ext>
                </a:extLst>
              </a:tr>
              <a:tr h="703417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36607"/>
                  </a:ext>
                </a:extLst>
              </a:tr>
              <a:tr h="703417"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9134"/>
                  </a:ext>
                </a:extLst>
              </a:tr>
              <a:tr h="703417">
                <a:tc>
                  <a:txBody>
                    <a:bodyPr/>
                    <a:lstStyle/>
                    <a:p>
                      <a:r>
                        <a:rPr lang="en-US" dirty="0"/>
                        <a:t>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569060"/>
                  </a:ext>
                </a:extLst>
              </a:tr>
            </a:tbl>
          </a:graphicData>
        </a:graphic>
      </p:graphicFrame>
      <p:pic>
        <p:nvPicPr>
          <p:cNvPr id="10" name="Picture 9" descr="Film reel canister stack">
            <a:extLst>
              <a:ext uri="{FF2B5EF4-FFF2-40B4-BE49-F238E27FC236}">
                <a16:creationId xmlns:a16="http://schemas.microsoft.com/office/drawing/2014/main" id="{46A4E9E5-93D3-C97C-CE9A-7BA99E23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10" y="5966727"/>
            <a:ext cx="3006090" cy="891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54C22B-3CE8-C045-98FC-2DA0A3665738}"/>
              </a:ext>
            </a:extLst>
          </p:cNvPr>
          <p:cNvSpPr txBox="1"/>
          <p:nvPr/>
        </p:nvSpPr>
        <p:spPr>
          <a:xfrm>
            <a:off x="228602" y="971551"/>
            <a:ext cx="670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Sports, Sci-Fi &amp; Animation generate the highest revenue per ratings among the genres and should dominate the catalog. 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10D999A-B7F4-A7A9-7921-C89868BD1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7" y="1693426"/>
            <a:ext cx="6705764" cy="4364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417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1" y="52556"/>
            <a:ext cx="6444034" cy="602881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Recommendations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F0151D-0D13-0B26-B115-11E539A819E3}"/>
              </a:ext>
            </a:extLst>
          </p:cNvPr>
          <p:cNvGrpSpPr/>
          <p:nvPr/>
        </p:nvGrpSpPr>
        <p:grpSpPr>
          <a:xfrm>
            <a:off x="9155430" y="4549140"/>
            <a:ext cx="2833993" cy="2133932"/>
            <a:chOff x="28397200" y="17462500"/>
            <a:chExt cx="3728716" cy="3228343"/>
          </a:xfrm>
        </p:grpSpPr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07331EA3-DC59-3984-AD47-C3AF326474FF}"/>
                </a:ext>
              </a:extLst>
            </p:cNvPr>
            <p:cNvSpPr/>
            <p:nvPr/>
          </p:nvSpPr>
          <p:spPr>
            <a:xfrm>
              <a:off x="29057599" y="17462500"/>
              <a:ext cx="2710180" cy="258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8" y="21600"/>
                  </a:moveTo>
                  <a:cubicBezTo>
                    <a:pt x="21559" y="20633"/>
                    <a:pt x="21600" y="19655"/>
                    <a:pt x="21600" y="18645"/>
                  </a:cubicBezTo>
                  <a:cubicBezTo>
                    <a:pt x="21600" y="8344"/>
                    <a:pt x="16762" y="0"/>
                    <a:pt x="10800" y="0"/>
                  </a:cubicBezTo>
                  <a:cubicBezTo>
                    <a:pt x="4838" y="0"/>
                    <a:pt x="0" y="8344"/>
                    <a:pt x="0" y="18645"/>
                  </a:cubicBezTo>
                  <a:cubicBezTo>
                    <a:pt x="0" y="19655"/>
                    <a:pt x="51" y="20643"/>
                    <a:pt x="132" y="21600"/>
                  </a:cubicBezTo>
                  <a:lnTo>
                    <a:pt x="21468" y="216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08901BAD-AC76-741E-723D-491D50EFAE08}"/>
                </a:ext>
              </a:extLst>
            </p:cNvPr>
            <p:cNvSpPr/>
            <p:nvPr/>
          </p:nvSpPr>
          <p:spPr>
            <a:xfrm>
              <a:off x="29260799" y="17830800"/>
              <a:ext cx="2416809" cy="280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2" extrusionOk="0">
                  <a:moveTo>
                    <a:pt x="0" y="21425"/>
                  </a:moveTo>
                  <a:lnTo>
                    <a:pt x="6322" y="17014"/>
                  </a:lnTo>
                  <a:cubicBezTo>
                    <a:pt x="6311" y="16798"/>
                    <a:pt x="6311" y="16583"/>
                    <a:pt x="6345" y="16368"/>
                  </a:cubicBezTo>
                  <a:cubicBezTo>
                    <a:pt x="6402" y="16026"/>
                    <a:pt x="6527" y="15703"/>
                    <a:pt x="6697" y="15399"/>
                  </a:cubicBezTo>
                  <a:cubicBezTo>
                    <a:pt x="6912" y="15008"/>
                    <a:pt x="7049" y="14587"/>
                    <a:pt x="7026" y="14147"/>
                  </a:cubicBezTo>
                  <a:cubicBezTo>
                    <a:pt x="7015" y="13961"/>
                    <a:pt x="6969" y="13776"/>
                    <a:pt x="6947" y="13580"/>
                  </a:cubicBezTo>
                  <a:cubicBezTo>
                    <a:pt x="6912" y="13286"/>
                    <a:pt x="6878" y="13003"/>
                    <a:pt x="6856" y="12709"/>
                  </a:cubicBezTo>
                  <a:cubicBezTo>
                    <a:pt x="6833" y="12484"/>
                    <a:pt x="6924" y="12269"/>
                    <a:pt x="7015" y="12064"/>
                  </a:cubicBezTo>
                  <a:cubicBezTo>
                    <a:pt x="7242" y="11565"/>
                    <a:pt x="7355" y="11036"/>
                    <a:pt x="7457" y="10508"/>
                  </a:cubicBezTo>
                  <a:cubicBezTo>
                    <a:pt x="7457" y="10479"/>
                    <a:pt x="7503" y="10459"/>
                    <a:pt x="7514" y="10440"/>
                  </a:cubicBezTo>
                  <a:cubicBezTo>
                    <a:pt x="7548" y="10459"/>
                    <a:pt x="7593" y="10479"/>
                    <a:pt x="7605" y="10508"/>
                  </a:cubicBezTo>
                  <a:cubicBezTo>
                    <a:pt x="7662" y="10929"/>
                    <a:pt x="7820" y="11330"/>
                    <a:pt x="7991" y="11731"/>
                  </a:cubicBezTo>
                  <a:cubicBezTo>
                    <a:pt x="8195" y="12201"/>
                    <a:pt x="8343" y="12690"/>
                    <a:pt x="8536" y="13159"/>
                  </a:cubicBezTo>
                  <a:cubicBezTo>
                    <a:pt x="8717" y="13599"/>
                    <a:pt x="8865" y="14049"/>
                    <a:pt x="9183" y="14441"/>
                  </a:cubicBezTo>
                  <a:cubicBezTo>
                    <a:pt x="9296" y="14587"/>
                    <a:pt x="9319" y="14754"/>
                    <a:pt x="9330" y="14930"/>
                  </a:cubicBezTo>
                  <a:cubicBezTo>
                    <a:pt x="9341" y="15145"/>
                    <a:pt x="9375" y="15360"/>
                    <a:pt x="9398" y="15575"/>
                  </a:cubicBezTo>
                  <a:cubicBezTo>
                    <a:pt x="9466" y="16045"/>
                    <a:pt x="9557" y="16515"/>
                    <a:pt x="9625" y="16994"/>
                  </a:cubicBezTo>
                  <a:lnTo>
                    <a:pt x="386" y="21337"/>
                  </a:lnTo>
                  <a:lnTo>
                    <a:pt x="783" y="21582"/>
                  </a:lnTo>
                  <a:lnTo>
                    <a:pt x="783" y="21582"/>
                  </a:lnTo>
                  <a:lnTo>
                    <a:pt x="10352" y="16994"/>
                  </a:lnTo>
                  <a:cubicBezTo>
                    <a:pt x="10363" y="16965"/>
                    <a:pt x="10363" y="16925"/>
                    <a:pt x="10374" y="16896"/>
                  </a:cubicBezTo>
                  <a:cubicBezTo>
                    <a:pt x="10454" y="16554"/>
                    <a:pt x="10556" y="16211"/>
                    <a:pt x="10624" y="15859"/>
                  </a:cubicBezTo>
                  <a:cubicBezTo>
                    <a:pt x="10726" y="15341"/>
                    <a:pt x="10624" y="14842"/>
                    <a:pt x="10374" y="14372"/>
                  </a:cubicBezTo>
                  <a:cubicBezTo>
                    <a:pt x="10238" y="14128"/>
                    <a:pt x="10102" y="13883"/>
                    <a:pt x="9977" y="13629"/>
                  </a:cubicBezTo>
                  <a:cubicBezTo>
                    <a:pt x="9920" y="13511"/>
                    <a:pt x="9898" y="13374"/>
                    <a:pt x="9864" y="13237"/>
                  </a:cubicBezTo>
                  <a:cubicBezTo>
                    <a:pt x="9875" y="13228"/>
                    <a:pt x="9898" y="13218"/>
                    <a:pt x="9909" y="13208"/>
                  </a:cubicBezTo>
                  <a:cubicBezTo>
                    <a:pt x="10147" y="13316"/>
                    <a:pt x="10397" y="13414"/>
                    <a:pt x="10635" y="13531"/>
                  </a:cubicBezTo>
                  <a:cubicBezTo>
                    <a:pt x="10885" y="13648"/>
                    <a:pt x="11135" y="13776"/>
                    <a:pt x="11385" y="13893"/>
                  </a:cubicBezTo>
                  <a:cubicBezTo>
                    <a:pt x="11929" y="14167"/>
                    <a:pt x="12497" y="14186"/>
                    <a:pt x="13087" y="14010"/>
                  </a:cubicBezTo>
                  <a:cubicBezTo>
                    <a:pt x="13666" y="13834"/>
                    <a:pt x="14120" y="13531"/>
                    <a:pt x="14381" y="13042"/>
                  </a:cubicBezTo>
                  <a:cubicBezTo>
                    <a:pt x="14517" y="12787"/>
                    <a:pt x="14653" y="12543"/>
                    <a:pt x="14801" y="12298"/>
                  </a:cubicBezTo>
                  <a:cubicBezTo>
                    <a:pt x="14926" y="12083"/>
                    <a:pt x="15073" y="11887"/>
                    <a:pt x="15289" y="11721"/>
                  </a:cubicBezTo>
                  <a:cubicBezTo>
                    <a:pt x="15607" y="11467"/>
                    <a:pt x="15993" y="11437"/>
                    <a:pt x="16413" y="11467"/>
                  </a:cubicBezTo>
                  <a:cubicBezTo>
                    <a:pt x="16912" y="11506"/>
                    <a:pt x="17423" y="11555"/>
                    <a:pt x="17922" y="11565"/>
                  </a:cubicBezTo>
                  <a:cubicBezTo>
                    <a:pt x="18581" y="11584"/>
                    <a:pt x="19148" y="11379"/>
                    <a:pt x="19602" y="10968"/>
                  </a:cubicBezTo>
                  <a:cubicBezTo>
                    <a:pt x="19909" y="10704"/>
                    <a:pt x="20204" y="10430"/>
                    <a:pt x="20522" y="10176"/>
                  </a:cubicBezTo>
                  <a:cubicBezTo>
                    <a:pt x="20783" y="9970"/>
                    <a:pt x="21078" y="9814"/>
                    <a:pt x="21418" y="9726"/>
                  </a:cubicBezTo>
                  <a:cubicBezTo>
                    <a:pt x="21452" y="9716"/>
                    <a:pt x="21486" y="9716"/>
                    <a:pt x="21509" y="9706"/>
                  </a:cubicBezTo>
                  <a:cubicBezTo>
                    <a:pt x="21543" y="9696"/>
                    <a:pt x="21566" y="9696"/>
                    <a:pt x="21600" y="9686"/>
                  </a:cubicBezTo>
                  <a:cubicBezTo>
                    <a:pt x="21600" y="9677"/>
                    <a:pt x="21600" y="9667"/>
                    <a:pt x="21600" y="9657"/>
                  </a:cubicBezTo>
                  <a:cubicBezTo>
                    <a:pt x="21543" y="9657"/>
                    <a:pt x="21475" y="9647"/>
                    <a:pt x="21418" y="9647"/>
                  </a:cubicBezTo>
                  <a:cubicBezTo>
                    <a:pt x="20760" y="9608"/>
                    <a:pt x="20124" y="9491"/>
                    <a:pt x="19546" y="9197"/>
                  </a:cubicBezTo>
                  <a:cubicBezTo>
                    <a:pt x="19307" y="9080"/>
                    <a:pt x="19103" y="8914"/>
                    <a:pt x="18876" y="8777"/>
                  </a:cubicBezTo>
                  <a:cubicBezTo>
                    <a:pt x="18456" y="8512"/>
                    <a:pt x="17991" y="8356"/>
                    <a:pt x="17502" y="8248"/>
                  </a:cubicBezTo>
                  <a:cubicBezTo>
                    <a:pt x="16855" y="8111"/>
                    <a:pt x="16197" y="8053"/>
                    <a:pt x="15539" y="7984"/>
                  </a:cubicBezTo>
                  <a:cubicBezTo>
                    <a:pt x="14869" y="7906"/>
                    <a:pt x="14199" y="7798"/>
                    <a:pt x="13564" y="7564"/>
                  </a:cubicBezTo>
                  <a:cubicBezTo>
                    <a:pt x="12769" y="7280"/>
                    <a:pt x="12213" y="6781"/>
                    <a:pt x="11873" y="6106"/>
                  </a:cubicBezTo>
                  <a:cubicBezTo>
                    <a:pt x="11793" y="5949"/>
                    <a:pt x="11702" y="5783"/>
                    <a:pt x="11623" y="5627"/>
                  </a:cubicBezTo>
                  <a:cubicBezTo>
                    <a:pt x="11612" y="5607"/>
                    <a:pt x="11600" y="5578"/>
                    <a:pt x="11589" y="5548"/>
                  </a:cubicBezTo>
                  <a:cubicBezTo>
                    <a:pt x="11748" y="5568"/>
                    <a:pt x="11895" y="5587"/>
                    <a:pt x="12043" y="5597"/>
                  </a:cubicBezTo>
                  <a:cubicBezTo>
                    <a:pt x="12554" y="5627"/>
                    <a:pt x="13030" y="5509"/>
                    <a:pt x="13496" y="5353"/>
                  </a:cubicBezTo>
                  <a:cubicBezTo>
                    <a:pt x="13825" y="5245"/>
                    <a:pt x="14165" y="5137"/>
                    <a:pt x="14517" y="5118"/>
                  </a:cubicBezTo>
                  <a:cubicBezTo>
                    <a:pt x="14744" y="5108"/>
                    <a:pt x="14960" y="5137"/>
                    <a:pt x="15142" y="5265"/>
                  </a:cubicBezTo>
                  <a:cubicBezTo>
                    <a:pt x="15255" y="5343"/>
                    <a:pt x="15335" y="5441"/>
                    <a:pt x="15323" y="5568"/>
                  </a:cubicBezTo>
                  <a:cubicBezTo>
                    <a:pt x="15323" y="5656"/>
                    <a:pt x="15323" y="5744"/>
                    <a:pt x="15323" y="5842"/>
                  </a:cubicBezTo>
                  <a:cubicBezTo>
                    <a:pt x="15516" y="5617"/>
                    <a:pt x="15482" y="5333"/>
                    <a:pt x="15255" y="5118"/>
                  </a:cubicBezTo>
                  <a:cubicBezTo>
                    <a:pt x="15051" y="4922"/>
                    <a:pt x="14778" y="4864"/>
                    <a:pt x="14483" y="4834"/>
                  </a:cubicBezTo>
                  <a:cubicBezTo>
                    <a:pt x="14404" y="4824"/>
                    <a:pt x="14324" y="4834"/>
                    <a:pt x="14245" y="4834"/>
                  </a:cubicBezTo>
                  <a:cubicBezTo>
                    <a:pt x="14245" y="4824"/>
                    <a:pt x="14234" y="4815"/>
                    <a:pt x="14234" y="4805"/>
                  </a:cubicBezTo>
                  <a:cubicBezTo>
                    <a:pt x="14268" y="4785"/>
                    <a:pt x="14290" y="4756"/>
                    <a:pt x="14324" y="4746"/>
                  </a:cubicBezTo>
                  <a:cubicBezTo>
                    <a:pt x="14449" y="4687"/>
                    <a:pt x="14563" y="4619"/>
                    <a:pt x="14688" y="4570"/>
                  </a:cubicBezTo>
                  <a:cubicBezTo>
                    <a:pt x="14733" y="4551"/>
                    <a:pt x="14801" y="4551"/>
                    <a:pt x="14846" y="4570"/>
                  </a:cubicBezTo>
                  <a:cubicBezTo>
                    <a:pt x="15119" y="4678"/>
                    <a:pt x="15323" y="4864"/>
                    <a:pt x="15539" y="5040"/>
                  </a:cubicBezTo>
                  <a:cubicBezTo>
                    <a:pt x="15584" y="5079"/>
                    <a:pt x="15630" y="5118"/>
                    <a:pt x="15675" y="5147"/>
                  </a:cubicBezTo>
                  <a:cubicBezTo>
                    <a:pt x="15686" y="5137"/>
                    <a:pt x="15698" y="5137"/>
                    <a:pt x="15698" y="5128"/>
                  </a:cubicBezTo>
                  <a:cubicBezTo>
                    <a:pt x="15596" y="4981"/>
                    <a:pt x="15493" y="4834"/>
                    <a:pt x="15380" y="4668"/>
                  </a:cubicBezTo>
                  <a:cubicBezTo>
                    <a:pt x="15562" y="4736"/>
                    <a:pt x="15709" y="4805"/>
                    <a:pt x="15868" y="4844"/>
                  </a:cubicBezTo>
                  <a:cubicBezTo>
                    <a:pt x="16061" y="4893"/>
                    <a:pt x="16265" y="4942"/>
                    <a:pt x="16470" y="4961"/>
                  </a:cubicBezTo>
                  <a:cubicBezTo>
                    <a:pt x="16640" y="4971"/>
                    <a:pt x="16787" y="4903"/>
                    <a:pt x="16890" y="4776"/>
                  </a:cubicBezTo>
                  <a:cubicBezTo>
                    <a:pt x="16844" y="4785"/>
                    <a:pt x="16799" y="4795"/>
                    <a:pt x="16765" y="4815"/>
                  </a:cubicBezTo>
                  <a:cubicBezTo>
                    <a:pt x="16572" y="4903"/>
                    <a:pt x="16379" y="4883"/>
                    <a:pt x="16208" y="4795"/>
                  </a:cubicBezTo>
                  <a:cubicBezTo>
                    <a:pt x="15913" y="4658"/>
                    <a:pt x="15686" y="4443"/>
                    <a:pt x="15550" y="4179"/>
                  </a:cubicBezTo>
                  <a:cubicBezTo>
                    <a:pt x="15527" y="4130"/>
                    <a:pt x="15516" y="4052"/>
                    <a:pt x="15539" y="4003"/>
                  </a:cubicBezTo>
                  <a:cubicBezTo>
                    <a:pt x="15788" y="3357"/>
                    <a:pt x="15312" y="2770"/>
                    <a:pt x="14517" y="2741"/>
                  </a:cubicBezTo>
                  <a:cubicBezTo>
                    <a:pt x="14063" y="2721"/>
                    <a:pt x="13632" y="2839"/>
                    <a:pt x="13212" y="2956"/>
                  </a:cubicBezTo>
                  <a:cubicBezTo>
                    <a:pt x="12985" y="3024"/>
                    <a:pt x="12747" y="3073"/>
                    <a:pt x="12497" y="3024"/>
                  </a:cubicBezTo>
                  <a:cubicBezTo>
                    <a:pt x="12258" y="2976"/>
                    <a:pt x="12122" y="2829"/>
                    <a:pt x="12009" y="2653"/>
                  </a:cubicBezTo>
                  <a:cubicBezTo>
                    <a:pt x="12156" y="2614"/>
                    <a:pt x="12293" y="2574"/>
                    <a:pt x="12440" y="2525"/>
                  </a:cubicBezTo>
                  <a:cubicBezTo>
                    <a:pt x="12747" y="2428"/>
                    <a:pt x="13053" y="2320"/>
                    <a:pt x="13394" y="2330"/>
                  </a:cubicBezTo>
                  <a:cubicBezTo>
                    <a:pt x="13575" y="2340"/>
                    <a:pt x="13734" y="2379"/>
                    <a:pt x="13848" y="2525"/>
                  </a:cubicBezTo>
                  <a:cubicBezTo>
                    <a:pt x="13882" y="2574"/>
                    <a:pt x="13904" y="2633"/>
                    <a:pt x="13950" y="2702"/>
                  </a:cubicBezTo>
                  <a:cubicBezTo>
                    <a:pt x="13950" y="2643"/>
                    <a:pt x="13972" y="2584"/>
                    <a:pt x="13961" y="2535"/>
                  </a:cubicBezTo>
                  <a:cubicBezTo>
                    <a:pt x="13904" y="2340"/>
                    <a:pt x="13757" y="2222"/>
                    <a:pt x="13541" y="2154"/>
                  </a:cubicBezTo>
                  <a:cubicBezTo>
                    <a:pt x="13269" y="2066"/>
                    <a:pt x="12974" y="2056"/>
                    <a:pt x="12690" y="2085"/>
                  </a:cubicBezTo>
                  <a:cubicBezTo>
                    <a:pt x="12520" y="2095"/>
                    <a:pt x="12349" y="2124"/>
                    <a:pt x="12179" y="2144"/>
                  </a:cubicBezTo>
                  <a:cubicBezTo>
                    <a:pt x="12100" y="2154"/>
                    <a:pt x="12020" y="2154"/>
                    <a:pt x="11941" y="2154"/>
                  </a:cubicBezTo>
                  <a:cubicBezTo>
                    <a:pt x="12247" y="2027"/>
                    <a:pt x="12576" y="1987"/>
                    <a:pt x="12905" y="1968"/>
                  </a:cubicBezTo>
                  <a:cubicBezTo>
                    <a:pt x="12905" y="1958"/>
                    <a:pt x="12905" y="1948"/>
                    <a:pt x="12905" y="1939"/>
                  </a:cubicBezTo>
                  <a:cubicBezTo>
                    <a:pt x="12712" y="1909"/>
                    <a:pt x="12520" y="1870"/>
                    <a:pt x="12327" y="1841"/>
                  </a:cubicBezTo>
                  <a:cubicBezTo>
                    <a:pt x="12327" y="1831"/>
                    <a:pt x="12327" y="1821"/>
                    <a:pt x="12327" y="1821"/>
                  </a:cubicBezTo>
                  <a:cubicBezTo>
                    <a:pt x="12644" y="1782"/>
                    <a:pt x="12951" y="1811"/>
                    <a:pt x="13269" y="1851"/>
                  </a:cubicBezTo>
                  <a:cubicBezTo>
                    <a:pt x="13269" y="1841"/>
                    <a:pt x="13269" y="1831"/>
                    <a:pt x="13280" y="1821"/>
                  </a:cubicBezTo>
                  <a:cubicBezTo>
                    <a:pt x="13178" y="1782"/>
                    <a:pt x="13076" y="1733"/>
                    <a:pt x="12951" y="1684"/>
                  </a:cubicBezTo>
                  <a:cubicBezTo>
                    <a:pt x="12974" y="1674"/>
                    <a:pt x="12996" y="1655"/>
                    <a:pt x="13008" y="1655"/>
                  </a:cubicBezTo>
                  <a:cubicBezTo>
                    <a:pt x="13189" y="1645"/>
                    <a:pt x="13371" y="1625"/>
                    <a:pt x="13564" y="1616"/>
                  </a:cubicBezTo>
                  <a:cubicBezTo>
                    <a:pt x="13711" y="1606"/>
                    <a:pt x="13836" y="1665"/>
                    <a:pt x="13916" y="1772"/>
                  </a:cubicBezTo>
                  <a:cubicBezTo>
                    <a:pt x="13927" y="1792"/>
                    <a:pt x="13950" y="1811"/>
                    <a:pt x="13972" y="1841"/>
                  </a:cubicBezTo>
                  <a:cubicBezTo>
                    <a:pt x="13950" y="1655"/>
                    <a:pt x="13779" y="1508"/>
                    <a:pt x="13552" y="1469"/>
                  </a:cubicBezTo>
                  <a:cubicBezTo>
                    <a:pt x="13212" y="1400"/>
                    <a:pt x="12871" y="1400"/>
                    <a:pt x="12531" y="1391"/>
                  </a:cubicBezTo>
                  <a:cubicBezTo>
                    <a:pt x="12270" y="1381"/>
                    <a:pt x="11997" y="1381"/>
                    <a:pt x="11759" y="1312"/>
                  </a:cubicBezTo>
                  <a:cubicBezTo>
                    <a:pt x="11373" y="1205"/>
                    <a:pt x="10999" y="1048"/>
                    <a:pt x="10635" y="892"/>
                  </a:cubicBezTo>
                  <a:cubicBezTo>
                    <a:pt x="10113" y="667"/>
                    <a:pt x="9602" y="403"/>
                    <a:pt x="9035" y="236"/>
                  </a:cubicBezTo>
                  <a:cubicBezTo>
                    <a:pt x="8604" y="109"/>
                    <a:pt x="8161" y="-18"/>
                    <a:pt x="7707" y="2"/>
                  </a:cubicBezTo>
                  <a:cubicBezTo>
                    <a:pt x="7219" y="11"/>
                    <a:pt x="6753" y="119"/>
                    <a:pt x="6390" y="432"/>
                  </a:cubicBezTo>
                  <a:cubicBezTo>
                    <a:pt x="6209" y="589"/>
                    <a:pt x="6175" y="774"/>
                    <a:pt x="6243" y="980"/>
                  </a:cubicBezTo>
                  <a:cubicBezTo>
                    <a:pt x="6265" y="1029"/>
                    <a:pt x="6277" y="1097"/>
                    <a:pt x="6265" y="1146"/>
                  </a:cubicBezTo>
                  <a:cubicBezTo>
                    <a:pt x="6243" y="1254"/>
                    <a:pt x="6277" y="1352"/>
                    <a:pt x="6356" y="1430"/>
                  </a:cubicBezTo>
                  <a:cubicBezTo>
                    <a:pt x="6424" y="1489"/>
                    <a:pt x="6424" y="1547"/>
                    <a:pt x="6413" y="1625"/>
                  </a:cubicBezTo>
                  <a:cubicBezTo>
                    <a:pt x="6356" y="2134"/>
                    <a:pt x="6447" y="2614"/>
                    <a:pt x="6742" y="3054"/>
                  </a:cubicBezTo>
                  <a:cubicBezTo>
                    <a:pt x="6844" y="3210"/>
                    <a:pt x="6992" y="3347"/>
                    <a:pt x="7117" y="3484"/>
                  </a:cubicBezTo>
                  <a:cubicBezTo>
                    <a:pt x="7207" y="3582"/>
                    <a:pt x="7139" y="3758"/>
                    <a:pt x="7003" y="3797"/>
                  </a:cubicBezTo>
                  <a:cubicBezTo>
                    <a:pt x="6765" y="3875"/>
                    <a:pt x="6526" y="3954"/>
                    <a:pt x="6356" y="4120"/>
                  </a:cubicBezTo>
                  <a:cubicBezTo>
                    <a:pt x="6163" y="4316"/>
                    <a:pt x="5959" y="4502"/>
                    <a:pt x="5789" y="4717"/>
                  </a:cubicBezTo>
                  <a:cubicBezTo>
                    <a:pt x="5482" y="5128"/>
                    <a:pt x="5130" y="5509"/>
                    <a:pt x="4767" y="5881"/>
                  </a:cubicBezTo>
                  <a:cubicBezTo>
                    <a:pt x="4563" y="6086"/>
                    <a:pt x="4381" y="6321"/>
                    <a:pt x="4200" y="6546"/>
                  </a:cubicBezTo>
                  <a:cubicBezTo>
                    <a:pt x="4063" y="6712"/>
                    <a:pt x="4097" y="6889"/>
                    <a:pt x="4177" y="7065"/>
                  </a:cubicBezTo>
                  <a:cubicBezTo>
                    <a:pt x="4336" y="7436"/>
                    <a:pt x="4597" y="7759"/>
                    <a:pt x="4858" y="8082"/>
                  </a:cubicBezTo>
                  <a:cubicBezTo>
                    <a:pt x="5119" y="8395"/>
                    <a:pt x="5391" y="8689"/>
                    <a:pt x="5664" y="8992"/>
                  </a:cubicBezTo>
                  <a:cubicBezTo>
                    <a:pt x="5732" y="9070"/>
                    <a:pt x="5743" y="9139"/>
                    <a:pt x="5721" y="9217"/>
                  </a:cubicBezTo>
                  <a:cubicBezTo>
                    <a:pt x="5664" y="9481"/>
                    <a:pt x="5607" y="9745"/>
                    <a:pt x="5562" y="10019"/>
                  </a:cubicBezTo>
                  <a:cubicBezTo>
                    <a:pt x="5539" y="10175"/>
                    <a:pt x="5516" y="10332"/>
                    <a:pt x="5516" y="10489"/>
                  </a:cubicBezTo>
                  <a:cubicBezTo>
                    <a:pt x="5505" y="11066"/>
                    <a:pt x="5516" y="11633"/>
                    <a:pt x="5562" y="12210"/>
                  </a:cubicBezTo>
                  <a:cubicBezTo>
                    <a:pt x="5630" y="12915"/>
                    <a:pt x="5675" y="13629"/>
                    <a:pt x="5653" y="14333"/>
                  </a:cubicBezTo>
                  <a:cubicBezTo>
                    <a:pt x="5630" y="15145"/>
                    <a:pt x="5607" y="15947"/>
                    <a:pt x="5562" y="16759"/>
                  </a:cubicBezTo>
                  <a:cubicBezTo>
                    <a:pt x="5562" y="16837"/>
                    <a:pt x="5550" y="16916"/>
                    <a:pt x="5539" y="17004"/>
                  </a:cubicBezTo>
                  <a:lnTo>
                    <a:pt x="0" y="21425"/>
                  </a:lnTo>
                  <a:close/>
                  <a:moveTo>
                    <a:pt x="15346" y="3426"/>
                  </a:moveTo>
                  <a:cubicBezTo>
                    <a:pt x="15482" y="3611"/>
                    <a:pt x="15528" y="3846"/>
                    <a:pt x="15459" y="3954"/>
                  </a:cubicBezTo>
                  <a:cubicBezTo>
                    <a:pt x="15335" y="3631"/>
                    <a:pt x="15198" y="3328"/>
                    <a:pt x="14835" y="3152"/>
                  </a:cubicBezTo>
                  <a:cubicBezTo>
                    <a:pt x="15017" y="3142"/>
                    <a:pt x="15221" y="3259"/>
                    <a:pt x="15346" y="3426"/>
                  </a:cubicBezTo>
                  <a:close/>
                  <a:moveTo>
                    <a:pt x="14869" y="3797"/>
                  </a:moveTo>
                  <a:cubicBezTo>
                    <a:pt x="15028" y="3993"/>
                    <a:pt x="15153" y="4208"/>
                    <a:pt x="15289" y="4414"/>
                  </a:cubicBezTo>
                  <a:cubicBezTo>
                    <a:pt x="15278" y="4423"/>
                    <a:pt x="15278" y="4433"/>
                    <a:pt x="15266" y="4433"/>
                  </a:cubicBezTo>
                  <a:cubicBezTo>
                    <a:pt x="14881" y="4149"/>
                    <a:pt x="14551" y="3797"/>
                    <a:pt x="14018" y="3670"/>
                  </a:cubicBezTo>
                  <a:cubicBezTo>
                    <a:pt x="14302" y="3523"/>
                    <a:pt x="14699" y="3582"/>
                    <a:pt x="14869" y="3797"/>
                  </a:cubicBezTo>
                  <a:close/>
                  <a:moveTo>
                    <a:pt x="6334" y="7006"/>
                  </a:moveTo>
                  <a:cubicBezTo>
                    <a:pt x="6243" y="7397"/>
                    <a:pt x="6141" y="7789"/>
                    <a:pt x="6038" y="8180"/>
                  </a:cubicBezTo>
                  <a:cubicBezTo>
                    <a:pt x="6027" y="8239"/>
                    <a:pt x="6004" y="8307"/>
                    <a:pt x="5982" y="8376"/>
                  </a:cubicBezTo>
                  <a:cubicBezTo>
                    <a:pt x="5959" y="8366"/>
                    <a:pt x="5948" y="8366"/>
                    <a:pt x="5936" y="8356"/>
                  </a:cubicBezTo>
                  <a:cubicBezTo>
                    <a:pt x="5653" y="7935"/>
                    <a:pt x="5369" y="7524"/>
                    <a:pt x="5085" y="7104"/>
                  </a:cubicBezTo>
                  <a:cubicBezTo>
                    <a:pt x="5040" y="7035"/>
                    <a:pt x="5040" y="6977"/>
                    <a:pt x="5108" y="6918"/>
                  </a:cubicBezTo>
                  <a:cubicBezTo>
                    <a:pt x="5267" y="6761"/>
                    <a:pt x="5437" y="6605"/>
                    <a:pt x="5607" y="6458"/>
                  </a:cubicBezTo>
                  <a:cubicBezTo>
                    <a:pt x="5766" y="6331"/>
                    <a:pt x="5925" y="6214"/>
                    <a:pt x="6107" y="6077"/>
                  </a:cubicBezTo>
                  <a:cubicBezTo>
                    <a:pt x="6175" y="6174"/>
                    <a:pt x="6265" y="6253"/>
                    <a:pt x="6300" y="6351"/>
                  </a:cubicBezTo>
                  <a:cubicBezTo>
                    <a:pt x="6356" y="6566"/>
                    <a:pt x="6379" y="6781"/>
                    <a:pt x="6334" y="70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A4C6C57B-A214-7786-232A-2FC8CC9F2DA1}"/>
                </a:ext>
              </a:extLst>
            </p:cNvPr>
            <p:cNvSpPr/>
            <p:nvPr/>
          </p:nvSpPr>
          <p:spPr>
            <a:xfrm>
              <a:off x="28397200" y="20015199"/>
              <a:ext cx="3728716" cy="30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898" y="8099"/>
                    <a:pt x="1802" y="7200"/>
                    <a:pt x="2700" y="5400"/>
                  </a:cubicBezTo>
                  <a:lnTo>
                    <a:pt x="5400" y="2699"/>
                  </a:lnTo>
                  <a:cubicBezTo>
                    <a:pt x="6298" y="1800"/>
                    <a:pt x="7202" y="1800"/>
                    <a:pt x="8100" y="900"/>
                  </a:cubicBezTo>
                  <a:lnTo>
                    <a:pt x="10800" y="0"/>
                  </a:lnTo>
                  <a:lnTo>
                    <a:pt x="13500" y="900"/>
                  </a:lnTo>
                  <a:cubicBezTo>
                    <a:pt x="14398" y="1800"/>
                    <a:pt x="15302" y="900"/>
                    <a:pt x="16200" y="2699"/>
                  </a:cubicBezTo>
                  <a:lnTo>
                    <a:pt x="18900" y="5400"/>
                  </a:lnTo>
                  <a:cubicBezTo>
                    <a:pt x="19798" y="7200"/>
                    <a:pt x="20702" y="8101"/>
                    <a:pt x="21600" y="10800"/>
                  </a:cubicBezTo>
                  <a:cubicBezTo>
                    <a:pt x="20702" y="13501"/>
                    <a:pt x="19798" y="14400"/>
                    <a:pt x="18900" y="16200"/>
                  </a:cubicBezTo>
                  <a:lnTo>
                    <a:pt x="16200" y="18901"/>
                  </a:lnTo>
                  <a:cubicBezTo>
                    <a:pt x="15302" y="19800"/>
                    <a:pt x="14398" y="19800"/>
                    <a:pt x="13500" y="20700"/>
                  </a:cubicBezTo>
                  <a:lnTo>
                    <a:pt x="10800" y="21600"/>
                  </a:lnTo>
                  <a:lnTo>
                    <a:pt x="8100" y="20700"/>
                  </a:lnTo>
                  <a:cubicBezTo>
                    <a:pt x="7202" y="19800"/>
                    <a:pt x="6298" y="20700"/>
                    <a:pt x="5400" y="18901"/>
                  </a:cubicBezTo>
                  <a:lnTo>
                    <a:pt x="2700" y="16200"/>
                  </a:lnTo>
                  <a:cubicBezTo>
                    <a:pt x="1802" y="14400"/>
                    <a:pt x="905" y="12600"/>
                    <a:pt x="0" y="108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CCE8BE06-C39E-2489-2002-0C02419F8E79}"/>
                </a:ext>
              </a:extLst>
            </p:cNvPr>
            <p:cNvSpPr/>
            <p:nvPr/>
          </p:nvSpPr>
          <p:spPr>
            <a:xfrm>
              <a:off x="29159200" y="20497800"/>
              <a:ext cx="187541" cy="193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600" extrusionOk="0">
                  <a:moveTo>
                    <a:pt x="17544" y="3126"/>
                  </a:moveTo>
                  <a:cubicBezTo>
                    <a:pt x="17544" y="3126"/>
                    <a:pt x="20691" y="4974"/>
                    <a:pt x="20834" y="6537"/>
                  </a:cubicBezTo>
                  <a:cubicBezTo>
                    <a:pt x="20977" y="8100"/>
                    <a:pt x="21406" y="10516"/>
                    <a:pt x="20834" y="11795"/>
                  </a:cubicBezTo>
                  <a:cubicBezTo>
                    <a:pt x="20262" y="13074"/>
                    <a:pt x="20405" y="14353"/>
                    <a:pt x="20405" y="14353"/>
                  </a:cubicBezTo>
                  <a:cubicBezTo>
                    <a:pt x="20405" y="14353"/>
                    <a:pt x="19690" y="15632"/>
                    <a:pt x="18688" y="15632"/>
                  </a:cubicBezTo>
                  <a:cubicBezTo>
                    <a:pt x="17687" y="15774"/>
                    <a:pt x="14683" y="14779"/>
                    <a:pt x="14111" y="14637"/>
                  </a:cubicBezTo>
                  <a:lnTo>
                    <a:pt x="14540" y="21600"/>
                  </a:lnTo>
                  <a:lnTo>
                    <a:pt x="13539" y="21600"/>
                  </a:lnTo>
                  <a:cubicBezTo>
                    <a:pt x="13539" y="21600"/>
                    <a:pt x="12252" y="13784"/>
                    <a:pt x="10535" y="11937"/>
                  </a:cubicBezTo>
                  <a:cubicBezTo>
                    <a:pt x="10535" y="11937"/>
                    <a:pt x="9963" y="12647"/>
                    <a:pt x="7245" y="12789"/>
                  </a:cubicBezTo>
                  <a:cubicBezTo>
                    <a:pt x="7245" y="12789"/>
                    <a:pt x="6529" y="15205"/>
                    <a:pt x="7245" y="19326"/>
                  </a:cubicBezTo>
                  <a:lnTo>
                    <a:pt x="6386" y="19326"/>
                  </a:lnTo>
                  <a:cubicBezTo>
                    <a:pt x="6386" y="19326"/>
                    <a:pt x="5814" y="14211"/>
                    <a:pt x="4956" y="13216"/>
                  </a:cubicBezTo>
                  <a:cubicBezTo>
                    <a:pt x="4956" y="13216"/>
                    <a:pt x="3096" y="13500"/>
                    <a:pt x="2524" y="12789"/>
                  </a:cubicBezTo>
                  <a:cubicBezTo>
                    <a:pt x="1952" y="12221"/>
                    <a:pt x="1809" y="10658"/>
                    <a:pt x="1666" y="9947"/>
                  </a:cubicBezTo>
                  <a:cubicBezTo>
                    <a:pt x="1522" y="9237"/>
                    <a:pt x="1094" y="8100"/>
                    <a:pt x="664" y="7105"/>
                  </a:cubicBezTo>
                  <a:cubicBezTo>
                    <a:pt x="235" y="6253"/>
                    <a:pt x="-194" y="4974"/>
                    <a:pt x="92" y="4121"/>
                  </a:cubicBezTo>
                  <a:cubicBezTo>
                    <a:pt x="378" y="3411"/>
                    <a:pt x="2238" y="0"/>
                    <a:pt x="2238" y="0"/>
                  </a:cubicBezTo>
                  <a:lnTo>
                    <a:pt x="8961" y="568"/>
                  </a:lnTo>
                  <a:lnTo>
                    <a:pt x="9676" y="1847"/>
                  </a:lnTo>
                  <a:lnTo>
                    <a:pt x="10392" y="2558"/>
                  </a:lnTo>
                  <a:lnTo>
                    <a:pt x="13968" y="1137"/>
                  </a:lnTo>
                  <a:lnTo>
                    <a:pt x="17544" y="3126"/>
                  </a:ln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FC7C3552-CF1F-5299-A407-F843C6A2D05D}"/>
                </a:ext>
              </a:extLst>
            </p:cNvPr>
            <p:cNvSpPr/>
            <p:nvPr/>
          </p:nvSpPr>
          <p:spPr>
            <a:xfrm>
              <a:off x="29108400" y="20002500"/>
              <a:ext cx="272457" cy="560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600" extrusionOk="0">
                  <a:moveTo>
                    <a:pt x="20936" y="98"/>
                  </a:moveTo>
                  <a:cubicBezTo>
                    <a:pt x="20936" y="98"/>
                    <a:pt x="21035" y="1812"/>
                    <a:pt x="20936" y="2400"/>
                  </a:cubicBezTo>
                  <a:cubicBezTo>
                    <a:pt x="20836" y="3037"/>
                    <a:pt x="21134" y="4849"/>
                    <a:pt x="21233" y="5780"/>
                  </a:cubicBezTo>
                  <a:cubicBezTo>
                    <a:pt x="21332" y="6710"/>
                    <a:pt x="21134" y="9698"/>
                    <a:pt x="20341" y="11706"/>
                  </a:cubicBezTo>
                  <a:cubicBezTo>
                    <a:pt x="19549" y="13714"/>
                    <a:pt x="17963" y="16114"/>
                    <a:pt x="17765" y="16996"/>
                  </a:cubicBezTo>
                  <a:cubicBezTo>
                    <a:pt x="17567" y="17878"/>
                    <a:pt x="17170" y="18759"/>
                    <a:pt x="17270" y="19151"/>
                  </a:cubicBezTo>
                  <a:cubicBezTo>
                    <a:pt x="17468" y="19543"/>
                    <a:pt x="17369" y="19935"/>
                    <a:pt x="17270" y="20131"/>
                  </a:cubicBezTo>
                  <a:cubicBezTo>
                    <a:pt x="17170" y="20327"/>
                    <a:pt x="17666" y="20767"/>
                    <a:pt x="17765" y="20963"/>
                  </a:cubicBezTo>
                  <a:cubicBezTo>
                    <a:pt x="17864" y="21159"/>
                    <a:pt x="18161" y="21600"/>
                    <a:pt x="18161" y="21600"/>
                  </a:cubicBezTo>
                  <a:cubicBezTo>
                    <a:pt x="18161" y="21600"/>
                    <a:pt x="16972" y="20620"/>
                    <a:pt x="15585" y="20473"/>
                  </a:cubicBezTo>
                  <a:cubicBezTo>
                    <a:pt x="14198" y="20326"/>
                    <a:pt x="11919" y="20278"/>
                    <a:pt x="11919" y="20278"/>
                  </a:cubicBezTo>
                  <a:cubicBezTo>
                    <a:pt x="11919" y="20278"/>
                    <a:pt x="12216" y="19543"/>
                    <a:pt x="12216" y="19249"/>
                  </a:cubicBezTo>
                  <a:cubicBezTo>
                    <a:pt x="12117" y="18955"/>
                    <a:pt x="12117" y="18465"/>
                    <a:pt x="12315" y="18073"/>
                  </a:cubicBezTo>
                  <a:cubicBezTo>
                    <a:pt x="12415" y="17682"/>
                    <a:pt x="12613" y="17241"/>
                    <a:pt x="12514" y="16702"/>
                  </a:cubicBezTo>
                  <a:cubicBezTo>
                    <a:pt x="12414" y="16163"/>
                    <a:pt x="11820" y="13322"/>
                    <a:pt x="11622" y="12686"/>
                  </a:cubicBezTo>
                  <a:cubicBezTo>
                    <a:pt x="11424" y="12098"/>
                    <a:pt x="11126" y="10726"/>
                    <a:pt x="11126" y="9747"/>
                  </a:cubicBezTo>
                  <a:cubicBezTo>
                    <a:pt x="11126" y="8767"/>
                    <a:pt x="11424" y="6612"/>
                    <a:pt x="11523" y="5731"/>
                  </a:cubicBezTo>
                  <a:cubicBezTo>
                    <a:pt x="11622" y="4849"/>
                    <a:pt x="10730" y="2792"/>
                    <a:pt x="10730" y="2792"/>
                  </a:cubicBezTo>
                  <a:cubicBezTo>
                    <a:pt x="10730" y="2792"/>
                    <a:pt x="9937" y="3918"/>
                    <a:pt x="10135" y="5682"/>
                  </a:cubicBezTo>
                  <a:cubicBezTo>
                    <a:pt x="10334" y="7494"/>
                    <a:pt x="10928" y="10727"/>
                    <a:pt x="10730" y="12539"/>
                  </a:cubicBezTo>
                  <a:cubicBezTo>
                    <a:pt x="10532" y="14351"/>
                    <a:pt x="10135" y="15673"/>
                    <a:pt x="10532" y="16457"/>
                  </a:cubicBezTo>
                  <a:cubicBezTo>
                    <a:pt x="11027" y="17241"/>
                    <a:pt x="11325" y="18220"/>
                    <a:pt x="11325" y="18465"/>
                  </a:cubicBezTo>
                  <a:cubicBezTo>
                    <a:pt x="11225" y="18710"/>
                    <a:pt x="11820" y="19298"/>
                    <a:pt x="11622" y="19935"/>
                  </a:cubicBezTo>
                  <a:cubicBezTo>
                    <a:pt x="11622" y="19935"/>
                    <a:pt x="10631" y="19396"/>
                    <a:pt x="8154" y="19543"/>
                  </a:cubicBezTo>
                  <a:cubicBezTo>
                    <a:pt x="5776" y="19690"/>
                    <a:pt x="5974" y="19788"/>
                    <a:pt x="5974" y="19788"/>
                  </a:cubicBezTo>
                  <a:cubicBezTo>
                    <a:pt x="5974" y="19788"/>
                    <a:pt x="5578" y="19347"/>
                    <a:pt x="5479" y="18808"/>
                  </a:cubicBezTo>
                  <a:cubicBezTo>
                    <a:pt x="5380" y="18269"/>
                    <a:pt x="5578" y="17045"/>
                    <a:pt x="4884" y="16016"/>
                  </a:cubicBezTo>
                  <a:cubicBezTo>
                    <a:pt x="4190" y="14988"/>
                    <a:pt x="1416" y="12147"/>
                    <a:pt x="921" y="10776"/>
                  </a:cubicBezTo>
                  <a:cubicBezTo>
                    <a:pt x="326" y="9404"/>
                    <a:pt x="-268" y="7151"/>
                    <a:pt x="128" y="5927"/>
                  </a:cubicBezTo>
                  <a:cubicBezTo>
                    <a:pt x="524" y="4751"/>
                    <a:pt x="1119" y="3037"/>
                    <a:pt x="426" y="0"/>
                  </a:cubicBezTo>
                  <a:lnTo>
                    <a:pt x="209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D47E6EF0-D0EB-3366-31FA-EF2E088A4B18}"/>
                </a:ext>
              </a:extLst>
            </p:cNvPr>
            <p:cNvSpPr/>
            <p:nvPr/>
          </p:nvSpPr>
          <p:spPr>
            <a:xfrm>
              <a:off x="29375100" y="19291300"/>
              <a:ext cx="72390" cy="6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400"/>
                  </a:moveTo>
                  <a:cubicBezTo>
                    <a:pt x="21600" y="14400"/>
                    <a:pt x="20085" y="18450"/>
                    <a:pt x="15536" y="19800"/>
                  </a:cubicBezTo>
                  <a:cubicBezTo>
                    <a:pt x="10988" y="21150"/>
                    <a:pt x="4547" y="21600"/>
                    <a:pt x="4547" y="21600"/>
                  </a:cubicBezTo>
                  <a:lnTo>
                    <a:pt x="0" y="4500"/>
                  </a:lnTo>
                  <a:lnTo>
                    <a:pt x="13263" y="0"/>
                  </a:lnTo>
                  <a:lnTo>
                    <a:pt x="21600" y="144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6EC3C6A9-64F4-E12D-7ED4-E9CCBB18C668}"/>
                </a:ext>
              </a:extLst>
            </p:cNvPr>
            <p:cNvSpPr/>
            <p:nvPr/>
          </p:nvSpPr>
          <p:spPr>
            <a:xfrm>
              <a:off x="29387799" y="19253200"/>
              <a:ext cx="95251" cy="9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100"/>
                  </a:moveTo>
                  <a:cubicBezTo>
                    <a:pt x="21600" y="17100"/>
                    <a:pt x="19584" y="19800"/>
                    <a:pt x="16992" y="20400"/>
                  </a:cubicBezTo>
                  <a:cubicBezTo>
                    <a:pt x="14400" y="21000"/>
                    <a:pt x="11808" y="21600"/>
                    <a:pt x="11808" y="21600"/>
                  </a:cubicBezTo>
                  <a:cubicBezTo>
                    <a:pt x="11808" y="21600"/>
                    <a:pt x="3456" y="14100"/>
                    <a:pt x="2016" y="11700"/>
                  </a:cubicBezTo>
                  <a:cubicBezTo>
                    <a:pt x="576" y="9300"/>
                    <a:pt x="0" y="3600"/>
                    <a:pt x="0" y="3600"/>
                  </a:cubicBezTo>
                  <a:cubicBezTo>
                    <a:pt x="0" y="3600"/>
                    <a:pt x="6912" y="0"/>
                    <a:pt x="7776" y="0"/>
                  </a:cubicBezTo>
                  <a:cubicBezTo>
                    <a:pt x="8928" y="0"/>
                    <a:pt x="21600" y="17100"/>
                    <a:pt x="21600" y="1710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3" name="Shape">
              <a:extLst>
                <a:ext uri="{FF2B5EF4-FFF2-40B4-BE49-F238E27FC236}">
                  <a16:creationId xmlns:a16="http://schemas.microsoft.com/office/drawing/2014/main" id="{54B8FB08-5D5F-FC87-3968-63600B12074C}"/>
                </a:ext>
              </a:extLst>
            </p:cNvPr>
            <p:cNvSpPr/>
            <p:nvPr/>
          </p:nvSpPr>
          <p:spPr>
            <a:xfrm>
              <a:off x="28955999" y="18935700"/>
              <a:ext cx="575564" cy="1100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471" extrusionOk="0">
                  <a:moveTo>
                    <a:pt x="17858" y="12712"/>
                  </a:moveTo>
                  <a:cubicBezTo>
                    <a:pt x="17858" y="12712"/>
                    <a:pt x="18142" y="12737"/>
                    <a:pt x="18237" y="12613"/>
                  </a:cubicBezTo>
                  <a:cubicBezTo>
                    <a:pt x="18331" y="12514"/>
                    <a:pt x="18521" y="12093"/>
                    <a:pt x="18663" y="11920"/>
                  </a:cubicBezTo>
                  <a:cubicBezTo>
                    <a:pt x="18805" y="11746"/>
                    <a:pt x="19184" y="11325"/>
                    <a:pt x="19137" y="11078"/>
                  </a:cubicBezTo>
                  <a:cubicBezTo>
                    <a:pt x="19042" y="10830"/>
                    <a:pt x="18758" y="10211"/>
                    <a:pt x="18474" y="9839"/>
                  </a:cubicBezTo>
                  <a:cubicBezTo>
                    <a:pt x="18237" y="9467"/>
                    <a:pt x="17763" y="8898"/>
                    <a:pt x="17668" y="8650"/>
                  </a:cubicBezTo>
                  <a:cubicBezTo>
                    <a:pt x="17526" y="8402"/>
                    <a:pt x="17147" y="7089"/>
                    <a:pt x="17100" y="6867"/>
                  </a:cubicBezTo>
                  <a:cubicBezTo>
                    <a:pt x="17053" y="6644"/>
                    <a:pt x="16721" y="5405"/>
                    <a:pt x="16721" y="5306"/>
                  </a:cubicBezTo>
                  <a:cubicBezTo>
                    <a:pt x="16721" y="5207"/>
                    <a:pt x="16721" y="5058"/>
                    <a:pt x="16721" y="5058"/>
                  </a:cubicBezTo>
                  <a:cubicBezTo>
                    <a:pt x="16721" y="5058"/>
                    <a:pt x="17337" y="5876"/>
                    <a:pt x="17337" y="6049"/>
                  </a:cubicBezTo>
                  <a:cubicBezTo>
                    <a:pt x="17337" y="6222"/>
                    <a:pt x="17479" y="6594"/>
                    <a:pt x="17621" y="6718"/>
                  </a:cubicBezTo>
                  <a:cubicBezTo>
                    <a:pt x="17763" y="6842"/>
                    <a:pt x="18521" y="7139"/>
                    <a:pt x="18805" y="7263"/>
                  </a:cubicBezTo>
                  <a:cubicBezTo>
                    <a:pt x="19089" y="7387"/>
                    <a:pt x="19563" y="7659"/>
                    <a:pt x="19753" y="7684"/>
                  </a:cubicBezTo>
                  <a:cubicBezTo>
                    <a:pt x="19942" y="7709"/>
                    <a:pt x="20889" y="7560"/>
                    <a:pt x="21079" y="7312"/>
                  </a:cubicBezTo>
                  <a:cubicBezTo>
                    <a:pt x="21268" y="7065"/>
                    <a:pt x="21600" y="6346"/>
                    <a:pt x="21410" y="5752"/>
                  </a:cubicBezTo>
                  <a:cubicBezTo>
                    <a:pt x="21221" y="5157"/>
                    <a:pt x="20984" y="4835"/>
                    <a:pt x="20937" y="4711"/>
                  </a:cubicBezTo>
                  <a:cubicBezTo>
                    <a:pt x="20889" y="4588"/>
                    <a:pt x="20700" y="4191"/>
                    <a:pt x="20558" y="4092"/>
                  </a:cubicBezTo>
                  <a:cubicBezTo>
                    <a:pt x="20416" y="3968"/>
                    <a:pt x="20274" y="3820"/>
                    <a:pt x="20274" y="3671"/>
                  </a:cubicBezTo>
                  <a:cubicBezTo>
                    <a:pt x="20274" y="3522"/>
                    <a:pt x="20131" y="3399"/>
                    <a:pt x="20037" y="3324"/>
                  </a:cubicBezTo>
                  <a:cubicBezTo>
                    <a:pt x="19895" y="3250"/>
                    <a:pt x="19705" y="3002"/>
                    <a:pt x="19658" y="2928"/>
                  </a:cubicBezTo>
                  <a:cubicBezTo>
                    <a:pt x="19610" y="2854"/>
                    <a:pt x="19374" y="2680"/>
                    <a:pt x="19279" y="2631"/>
                  </a:cubicBezTo>
                  <a:cubicBezTo>
                    <a:pt x="19184" y="2556"/>
                    <a:pt x="19231" y="2433"/>
                    <a:pt x="19042" y="2383"/>
                  </a:cubicBezTo>
                  <a:cubicBezTo>
                    <a:pt x="18853" y="2334"/>
                    <a:pt x="18616" y="2185"/>
                    <a:pt x="18568" y="2086"/>
                  </a:cubicBezTo>
                  <a:cubicBezTo>
                    <a:pt x="18474" y="1987"/>
                    <a:pt x="18331" y="1739"/>
                    <a:pt x="18237" y="1640"/>
                  </a:cubicBezTo>
                  <a:cubicBezTo>
                    <a:pt x="18142" y="1541"/>
                    <a:pt x="18095" y="1392"/>
                    <a:pt x="18047" y="1318"/>
                  </a:cubicBezTo>
                  <a:cubicBezTo>
                    <a:pt x="18000" y="1244"/>
                    <a:pt x="17763" y="1145"/>
                    <a:pt x="17716" y="1021"/>
                  </a:cubicBezTo>
                  <a:cubicBezTo>
                    <a:pt x="17668" y="897"/>
                    <a:pt x="17668" y="624"/>
                    <a:pt x="17574" y="550"/>
                  </a:cubicBezTo>
                  <a:cubicBezTo>
                    <a:pt x="17479" y="476"/>
                    <a:pt x="16816" y="228"/>
                    <a:pt x="16532" y="203"/>
                  </a:cubicBezTo>
                  <a:cubicBezTo>
                    <a:pt x="16247" y="178"/>
                    <a:pt x="14400" y="228"/>
                    <a:pt x="13926" y="203"/>
                  </a:cubicBezTo>
                  <a:cubicBezTo>
                    <a:pt x="13453" y="178"/>
                    <a:pt x="11937" y="178"/>
                    <a:pt x="11463" y="55"/>
                  </a:cubicBezTo>
                  <a:cubicBezTo>
                    <a:pt x="10942" y="-94"/>
                    <a:pt x="9900" y="104"/>
                    <a:pt x="9284" y="154"/>
                  </a:cubicBezTo>
                  <a:cubicBezTo>
                    <a:pt x="8668" y="203"/>
                    <a:pt x="6916" y="129"/>
                    <a:pt x="6632" y="79"/>
                  </a:cubicBezTo>
                  <a:cubicBezTo>
                    <a:pt x="6395" y="30"/>
                    <a:pt x="5874" y="154"/>
                    <a:pt x="5779" y="228"/>
                  </a:cubicBezTo>
                  <a:cubicBezTo>
                    <a:pt x="5684" y="302"/>
                    <a:pt x="5258" y="426"/>
                    <a:pt x="5068" y="476"/>
                  </a:cubicBezTo>
                  <a:cubicBezTo>
                    <a:pt x="4879" y="525"/>
                    <a:pt x="4026" y="674"/>
                    <a:pt x="3695" y="723"/>
                  </a:cubicBezTo>
                  <a:cubicBezTo>
                    <a:pt x="3363" y="773"/>
                    <a:pt x="2369" y="872"/>
                    <a:pt x="1990" y="946"/>
                  </a:cubicBezTo>
                  <a:cubicBezTo>
                    <a:pt x="1611" y="1021"/>
                    <a:pt x="1184" y="1194"/>
                    <a:pt x="995" y="1367"/>
                  </a:cubicBezTo>
                  <a:cubicBezTo>
                    <a:pt x="805" y="1516"/>
                    <a:pt x="474" y="1739"/>
                    <a:pt x="521" y="1937"/>
                  </a:cubicBezTo>
                  <a:cubicBezTo>
                    <a:pt x="616" y="2135"/>
                    <a:pt x="663" y="2457"/>
                    <a:pt x="616" y="2581"/>
                  </a:cubicBezTo>
                  <a:cubicBezTo>
                    <a:pt x="568" y="2705"/>
                    <a:pt x="568" y="3027"/>
                    <a:pt x="521" y="3151"/>
                  </a:cubicBezTo>
                  <a:cubicBezTo>
                    <a:pt x="474" y="3275"/>
                    <a:pt x="237" y="3374"/>
                    <a:pt x="237" y="3473"/>
                  </a:cubicBezTo>
                  <a:cubicBezTo>
                    <a:pt x="237" y="3572"/>
                    <a:pt x="284" y="3795"/>
                    <a:pt x="237" y="3919"/>
                  </a:cubicBezTo>
                  <a:cubicBezTo>
                    <a:pt x="189" y="4043"/>
                    <a:pt x="0" y="4167"/>
                    <a:pt x="0" y="4365"/>
                  </a:cubicBezTo>
                  <a:cubicBezTo>
                    <a:pt x="0" y="4563"/>
                    <a:pt x="142" y="4786"/>
                    <a:pt x="142" y="4910"/>
                  </a:cubicBezTo>
                  <a:cubicBezTo>
                    <a:pt x="142" y="5034"/>
                    <a:pt x="284" y="5207"/>
                    <a:pt x="284" y="5306"/>
                  </a:cubicBezTo>
                  <a:cubicBezTo>
                    <a:pt x="332" y="5405"/>
                    <a:pt x="284" y="5851"/>
                    <a:pt x="379" y="6024"/>
                  </a:cubicBezTo>
                  <a:cubicBezTo>
                    <a:pt x="474" y="6198"/>
                    <a:pt x="663" y="6495"/>
                    <a:pt x="663" y="6644"/>
                  </a:cubicBezTo>
                  <a:cubicBezTo>
                    <a:pt x="711" y="6767"/>
                    <a:pt x="711" y="7065"/>
                    <a:pt x="758" y="7164"/>
                  </a:cubicBezTo>
                  <a:cubicBezTo>
                    <a:pt x="805" y="7263"/>
                    <a:pt x="1089" y="7238"/>
                    <a:pt x="1184" y="7337"/>
                  </a:cubicBezTo>
                  <a:cubicBezTo>
                    <a:pt x="1279" y="7436"/>
                    <a:pt x="1421" y="7585"/>
                    <a:pt x="1563" y="7634"/>
                  </a:cubicBezTo>
                  <a:cubicBezTo>
                    <a:pt x="1705" y="7709"/>
                    <a:pt x="1611" y="7882"/>
                    <a:pt x="1800" y="7956"/>
                  </a:cubicBezTo>
                  <a:cubicBezTo>
                    <a:pt x="1989" y="8031"/>
                    <a:pt x="2558" y="8179"/>
                    <a:pt x="2795" y="8179"/>
                  </a:cubicBezTo>
                  <a:cubicBezTo>
                    <a:pt x="3032" y="8179"/>
                    <a:pt x="3600" y="7932"/>
                    <a:pt x="3600" y="7932"/>
                  </a:cubicBezTo>
                  <a:cubicBezTo>
                    <a:pt x="3600" y="7932"/>
                    <a:pt x="3600" y="8452"/>
                    <a:pt x="3505" y="8848"/>
                  </a:cubicBezTo>
                  <a:cubicBezTo>
                    <a:pt x="3411" y="9244"/>
                    <a:pt x="2795" y="10062"/>
                    <a:pt x="2700" y="10285"/>
                  </a:cubicBezTo>
                  <a:cubicBezTo>
                    <a:pt x="2558" y="10508"/>
                    <a:pt x="2132" y="11350"/>
                    <a:pt x="2037" y="11499"/>
                  </a:cubicBezTo>
                  <a:cubicBezTo>
                    <a:pt x="1942" y="11647"/>
                    <a:pt x="1658" y="11796"/>
                    <a:pt x="2084" y="12019"/>
                  </a:cubicBezTo>
                  <a:cubicBezTo>
                    <a:pt x="2511" y="12242"/>
                    <a:pt x="2937" y="12489"/>
                    <a:pt x="2937" y="12638"/>
                  </a:cubicBezTo>
                  <a:cubicBezTo>
                    <a:pt x="2937" y="12787"/>
                    <a:pt x="2937" y="14298"/>
                    <a:pt x="2984" y="14818"/>
                  </a:cubicBezTo>
                  <a:cubicBezTo>
                    <a:pt x="3032" y="15338"/>
                    <a:pt x="3127" y="16354"/>
                    <a:pt x="3506" y="16973"/>
                  </a:cubicBezTo>
                  <a:cubicBezTo>
                    <a:pt x="3884" y="17592"/>
                    <a:pt x="4216" y="18955"/>
                    <a:pt x="4263" y="19202"/>
                  </a:cubicBezTo>
                  <a:cubicBezTo>
                    <a:pt x="4311" y="19425"/>
                    <a:pt x="4548" y="19970"/>
                    <a:pt x="4500" y="20144"/>
                  </a:cubicBezTo>
                  <a:cubicBezTo>
                    <a:pt x="4453" y="20292"/>
                    <a:pt x="4500" y="20862"/>
                    <a:pt x="4500" y="20862"/>
                  </a:cubicBezTo>
                  <a:cubicBezTo>
                    <a:pt x="4500" y="20862"/>
                    <a:pt x="5306" y="21357"/>
                    <a:pt x="6963" y="21432"/>
                  </a:cubicBezTo>
                  <a:cubicBezTo>
                    <a:pt x="8621" y="21506"/>
                    <a:pt x="10705" y="21456"/>
                    <a:pt x="11558" y="21432"/>
                  </a:cubicBezTo>
                  <a:cubicBezTo>
                    <a:pt x="12411" y="21407"/>
                    <a:pt x="14637" y="21357"/>
                    <a:pt x="15442" y="21283"/>
                  </a:cubicBezTo>
                  <a:cubicBezTo>
                    <a:pt x="16247" y="21209"/>
                    <a:pt x="17432" y="20986"/>
                    <a:pt x="17479" y="20837"/>
                  </a:cubicBezTo>
                  <a:cubicBezTo>
                    <a:pt x="17526" y="20713"/>
                    <a:pt x="17526" y="18781"/>
                    <a:pt x="17479" y="18385"/>
                  </a:cubicBezTo>
                  <a:cubicBezTo>
                    <a:pt x="17432" y="17989"/>
                    <a:pt x="17337" y="17171"/>
                    <a:pt x="17526" y="16849"/>
                  </a:cubicBezTo>
                  <a:cubicBezTo>
                    <a:pt x="17716" y="16527"/>
                    <a:pt x="18237" y="15561"/>
                    <a:pt x="18142" y="15016"/>
                  </a:cubicBezTo>
                  <a:cubicBezTo>
                    <a:pt x="18048" y="14471"/>
                    <a:pt x="17858" y="12712"/>
                    <a:pt x="17858" y="12712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28510DFC-9F2D-A612-B5EF-8578641269DE}"/>
                </a:ext>
              </a:extLst>
            </p:cNvPr>
            <p:cNvSpPr/>
            <p:nvPr/>
          </p:nvSpPr>
          <p:spPr>
            <a:xfrm>
              <a:off x="29095699" y="18668999"/>
              <a:ext cx="234070" cy="300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9" h="21600" extrusionOk="0">
                  <a:moveTo>
                    <a:pt x="20365" y="2825"/>
                  </a:moveTo>
                  <a:cubicBezTo>
                    <a:pt x="20365" y="2825"/>
                    <a:pt x="20365" y="4922"/>
                    <a:pt x="20711" y="5195"/>
                  </a:cubicBezTo>
                  <a:cubicBezTo>
                    <a:pt x="21058" y="5468"/>
                    <a:pt x="20942" y="5742"/>
                    <a:pt x="20711" y="6289"/>
                  </a:cubicBezTo>
                  <a:cubicBezTo>
                    <a:pt x="20480" y="6835"/>
                    <a:pt x="20480" y="7018"/>
                    <a:pt x="20942" y="7473"/>
                  </a:cubicBezTo>
                  <a:cubicBezTo>
                    <a:pt x="21289" y="7929"/>
                    <a:pt x="21289" y="9205"/>
                    <a:pt x="21289" y="9843"/>
                  </a:cubicBezTo>
                  <a:cubicBezTo>
                    <a:pt x="21289" y="10481"/>
                    <a:pt x="20596" y="13944"/>
                    <a:pt x="20365" y="14947"/>
                  </a:cubicBezTo>
                  <a:cubicBezTo>
                    <a:pt x="20134" y="15949"/>
                    <a:pt x="18632" y="16678"/>
                    <a:pt x="17593" y="16861"/>
                  </a:cubicBezTo>
                  <a:cubicBezTo>
                    <a:pt x="16438" y="17043"/>
                    <a:pt x="13434" y="17772"/>
                    <a:pt x="13319" y="19504"/>
                  </a:cubicBezTo>
                  <a:cubicBezTo>
                    <a:pt x="13203" y="21235"/>
                    <a:pt x="1999" y="21600"/>
                    <a:pt x="1999" y="21600"/>
                  </a:cubicBezTo>
                  <a:cubicBezTo>
                    <a:pt x="1999" y="21600"/>
                    <a:pt x="498" y="12122"/>
                    <a:pt x="36" y="9843"/>
                  </a:cubicBezTo>
                  <a:cubicBezTo>
                    <a:pt x="-311" y="7565"/>
                    <a:pt x="1999" y="0"/>
                    <a:pt x="1999" y="0"/>
                  </a:cubicBezTo>
                  <a:lnTo>
                    <a:pt x="20365" y="2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AF66618D-F348-9E44-B24C-E2F1E9F12806}"/>
                </a:ext>
              </a:extLst>
            </p:cNvPr>
            <p:cNvSpPr/>
            <p:nvPr/>
          </p:nvSpPr>
          <p:spPr>
            <a:xfrm>
              <a:off x="28968700" y="18618200"/>
              <a:ext cx="398369" cy="739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4" h="21571" extrusionOk="0">
                  <a:moveTo>
                    <a:pt x="21374" y="16236"/>
                  </a:moveTo>
                  <a:cubicBezTo>
                    <a:pt x="21374" y="16236"/>
                    <a:pt x="21238" y="12975"/>
                    <a:pt x="21033" y="11753"/>
                  </a:cubicBezTo>
                  <a:cubicBezTo>
                    <a:pt x="20829" y="10530"/>
                    <a:pt x="20624" y="9604"/>
                    <a:pt x="19739" y="8678"/>
                  </a:cubicBezTo>
                  <a:cubicBezTo>
                    <a:pt x="18921" y="7751"/>
                    <a:pt x="18171" y="5380"/>
                    <a:pt x="18103" y="4899"/>
                  </a:cubicBezTo>
                  <a:cubicBezTo>
                    <a:pt x="17967" y="4417"/>
                    <a:pt x="18035" y="3972"/>
                    <a:pt x="18308" y="3750"/>
                  </a:cubicBezTo>
                  <a:cubicBezTo>
                    <a:pt x="18512" y="3528"/>
                    <a:pt x="18921" y="3565"/>
                    <a:pt x="19126" y="3046"/>
                  </a:cubicBezTo>
                  <a:cubicBezTo>
                    <a:pt x="19330" y="2527"/>
                    <a:pt x="18444" y="1453"/>
                    <a:pt x="16741" y="934"/>
                  </a:cubicBezTo>
                  <a:cubicBezTo>
                    <a:pt x="15037" y="416"/>
                    <a:pt x="13606" y="45"/>
                    <a:pt x="12925" y="8"/>
                  </a:cubicBezTo>
                  <a:cubicBezTo>
                    <a:pt x="12243" y="-29"/>
                    <a:pt x="9654" y="45"/>
                    <a:pt x="8496" y="786"/>
                  </a:cubicBezTo>
                  <a:cubicBezTo>
                    <a:pt x="7337" y="1527"/>
                    <a:pt x="6247" y="2083"/>
                    <a:pt x="5498" y="4491"/>
                  </a:cubicBezTo>
                  <a:cubicBezTo>
                    <a:pt x="4816" y="6899"/>
                    <a:pt x="2636" y="10641"/>
                    <a:pt x="1954" y="11049"/>
                  </a:cubicBezTo>
                  <a:cubicBezTo>
                    <a:pt x="1273" y="11456"/>
                    <a:pt x="319" y="11975"/>
                    <a:pt x="46" y="12531"/>
                  </a:cubicBezTo>
                  <a:lnTo>
                    <a:pt x="796" y="11975"/>
                  </a:lnTo>
                  <a:cubicBezTo>
                    <a:pt x="796" y="11975"/>
                    <a:pt x="-226" y="13605"/>
                    <a:pt x="46" y="14346"/>
                  </a:cubicBezTo>
                  <a:cubicBezTo>
                    <a:pt x="319" y="15087"/>
                    <a:pt x="1137" y="16347"/>
                    <a:pt x="1477" y="17495"/>
                  </a:cubicBezTo>
                  <a:cubicBezTo>
                    <a:pt x="1477" y="17495"/>
                    <a:pt x="1409" y="16125"/>
                    <a:pt x="1682" y="14680"/>
                  </a:cubicBezTo>
                  <a:cubicBezTo>
                    <a:pt x="1682" y="14680"/>
                    <a:pt x="1546" y="17125"/>
                    <a:pt x="2159" y="18829"/>
                  </a:cubicBezTo>
                  <a:cubicBezTo>
                    <a:pt x="2772" y="20534"/>
                    <a:pt x="3453" y="20682"/>
                    <a:pt x="3453" y="20682"/>
                  </a:cubicBezTo>
                  <a:cubicBezTo>
                    <a:pt x="3453" y="20682"/>
                    <a:pt x="3181" y="20311"/>
                    <a:pt x="2840" y="19311"/>
                  </a:cubicBezTo>
                  <a:cubicBezTo>
                    <a:pt x="2840" y="19311"/>
                    <a:pt x="3658" y="20422"/>
                    <a:pt x="4271" y="20867"/>
                  </a:cubicBezTo>
                  <a:cubicBezTo>
                    <a:pt x="4271" y="20867"/>
                    <a:pt x="4544" y="20422"/>
                    <a:pt x="4544" y="20089"/>
                  </a:cubicBezTo>
                  <a:cubicBezTo>
                    <a:pt x="4544" y="20089"/>
                    <a:pt x="5157" y="20719"/>
                    <a:pt x="5770" y="20978"/>
                  </a:cubicBezTo>
                  <a:lnTo>
                    <a:pt x="5566" y="20348"/>
                  </a:lnTo>
                  <a:cubicBezTo>
                    <a:pt x="5566" y="20348"/>
                    <a:pt x="6588" y="21052"/>
                    <a:pt x="6997" y="21238"/>
                  </a:cubicBezTo>
                  <a:lnTo>
                    <a:pt x="7542" y="20904"/>
                  </a:lnTo>
                  <a:lnTo>
                    <a:pt x="8837" y="21386"/>
                  </a:lnTo>
                  <a:lnTo>
                    <a:pt x="8905" y="21089"/>
                  </a:lnTo>
                  <a:lnTo>
                    <a:pt x="9245" y="21571"/>
                  </a:lnTo>
                  <a:cubicBezTo>
                    <a:pt x="9245" y="21571"/>
                    <a:pt x="10745" y="21238"/>
                    <a:pt x="11358" y="20793"/>
                  </a:cubicBezTo>
                  <a:lnTo>
                    <a:pt x="11017" y="21201"/>
                  </a:lnTo>
                  <a:cubicBezTo>
                    <a:pt x="11017" y="21201"/>
                    <a:pt x="11562" y="21015"/>
                    <a:pt x="11835" y="20682"/>
                  </a:cubicBezTo>
                  <a:lnTo>
                    <a:pt x="11494" y="21349"/>
                  </a:lnTo>
                  <a:cubicBezTo>
                    <a:pt x="11494" y="21349"/>
                    <a:pt x="12584" y="21015"/>
                    <a:pt x="12789" y="20571"/>
                  </a:cubicBezTo>
                  <a:lnTo>
                    <a:pt x="13198" y="21015"/>
                  </a:lnTo>
                  <a:cubicBezTo>
                    <a:pt x="13198" y="21015"/>
                    <a:pt x="14969" y="20571"/>
                    <a:pt x="15037" y="19163"/>
                  </a:cubicBezTo>
                  <a:cubicBezTo>
                    <a:pt x="15037" y="19163"/>
                    <a:pt x="15242" y="19756"/>
                    <a:pt x="14765" y="20385"/>
                  </a:cubicBezTo>
                  <a:cubicBezTo>
                    <a:pt x="14765" y="20385"/>
                    <a:pt x="17967" y="18718"/>
                    <a:pt x="18104" y="16717"/>
                  </a:cubicBezTo>
                  <a:cubicBezTo>
                    <a:pt x="18240" y="14717"/>
                    <a:pt x="18376" y="12864"/>
                    <a:pt x="18376" y="12864"/>
                  </a:cubicBezTo>
                  <a:cubicBezTo>
                    <a:pt x="18376" y="12864"/>
                    <a:pt x="18717" y="15532"/>
                    <a:pt x="18649" y="16680"/>
                  </a:cubicBezTo>
                  <a:cubicBezTo>
                    <a:pt x="18649" y="16680"/>
                    <a:pt x="19126" y="15384"/>
                    <a:pt x="18921" y="14013"/>
                  </a:cubicBezTo>
                  <a:cubicBezTo>
                    <a:pt x="18921" y="14013"/>
                    <a:pt x="19875" y="16088"/>
                    <a:pt x="20011" y="16977"/>
                  </a:cubicBezTo>
                  <a:cubicBezTo>
                    <a:pt x="20011" y="16977"/>
                    <a:pt x="20284" y="16532"/>
                    <a:pt x="20216" y="16162"/>
                  </a:cubicBezTo>
                  <a:lnTo>
                    <a:pt x="20488" y="16940"/>
                  </a:lnTo>
                  <a:cubicBezTo>
                    <a:pt x="20488" y="16940"/>
                    <a:pt x="20693" y="15199"/>
                    <a:pt x="20693" y="14606"/>
                  </a:cubicBezTo>
                  <a:lnTo>
                    <a:pt x="21374" y="1623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0A0680F-3588-1943-ADF4-9F169AC33C6C}"/>
              </a:ext>
            </a:extLst>
          </p:cNvPr>
          <p:cNvGrpSpPr/>
          <p:nvPr/>
        </p:nvGrpSpPr>
        <p:grpSpPr>
          <a:xfrm>
            <a:off x="202576" y="793511"/>
            <a:ext cx="7695553" cy="5845355"/>
            <a:chOff x="202577" y="850740"/>
            <a:chExt cx="6893236" cy="5845355"/>
          </a:xfrm>
        </p:grpSpPr>
        <p:sp>
          <p:nvSpPr>
            <p:cNvPr id="32" name="Rounded Rectangle 40">
              <a:extLst>
                <a:ext uri="{FF2B5EF4-FFF2-40B4-BE49-F238E27FC236}">
                  <a16:creationId xmlns:a16="http://schemas.microsoft.com/office/drawing/2014/main" id="{7DC0B961-C79C-654C-8E6A-A269656B7884}"/>
                </a:ext>
              </a:extLst>
            </p:cNvPr>
            <p:cNvSpPr/>
            <p:nvPr/>
          </p:nvSpPr>
          <p:spPr>
            <a:xfrm>
              <a:off x="202577" y="1164193"/>
              <a:ext cx="121117" cy="1015663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ounded Rectangle 41">
              <a:extLst>
                <a:ext uri="{FF2B5EF4-FFF2-40B4-BE49-F238E27FC236}">
                  <a16:creationId xmlns:a16="http://schemas.microsoft.com/office/drawing/2014/main" id="{5D3A878E-27EB-93C1-224F-4AF86A1F4466}"/>
                </a:ext>
              </a:extLst>
            </p:cNvPr>
            <p:cNvSpPr/>
            <p:nvPr/>
          </p:nvSpPr>
          <p:spPr>
            <a:xfrm>
              <a:off x="202577" y="2802125"/>
              <a:ext cx="121117" cy="101566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ounded Rectangle 42">
              <a:extLst>
                <a:ext uri="{FF2B5EF4-FFF2-40B4-BE49-F238E27FC236}">
                  <a16:creationId xmlns:a16="http://schemas.microsoft.com/office/drawing/2014/main" id="{A876493F-7B52-C798-3934-499D5F9DC7A6}"/>
                </a:ext>
              </a:extLst>
            </p:cNvPr>
            <p:cNvSpPr/>
            <p:nvPr/>
          </p:nvSpPr>
          <p:spPr>
            <a:xfrm>
              <a:off x="202577" y="4320529"/>
              <a:ext cx="121117" cy="101566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1204CA-102A-8538-3666-07D19FC19D7B}"/>
                </a:ext>
              </a:extLst>
            </p:cNvPr>
            <p:cNvSpPr txBox="1"/>
            <p:nvPr/>
          </p:nvSpPr>
          <p:spPr>
            <a:xfrm>
              <a:off x="497930" y="2559826"/>
              <a:ext cx="5598070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/>
                <a:t>Increase Brand Recognition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ED597B-6028-3058-F276-40BEB54BACAE}"/>
                </a:ext>
              </a:extLst>
            </p:cNvPr>
            <p:cNvSpPr txBox="1"/>
            <p:nvPr/>
          </p:nvSpPr>
          <p:spPr>
            <a:xfrm>
              <a:off x="477785" y="3089239"/>
              <a:ext cx="5872922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/>
                <a:t>Increase advertisment in: India, China, United States, Japan, Mexico, Brazil, Russian Federation, Phillipines, Turkey, and Indonesia to increase market share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3477CC-1CCE-3A53-7944-A03FCBC1BF5F}"/>
                </a:ext>
              </a:extLst>
            </p:cNvPr>
            <p:cNvSpPr txBox="1"/>
            <p:nvPr/>
          </p:nvSpPr>
          <p:spPr>
            <a:xfrm>
              <a:off x="497930" y="3951197"/>
              <a:ext cx="5309865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/>
                <a:t>Increase Customers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88CF80-6057-4138-58B6-C7B8F5716A3C}"/>
                </a:ext>
              </a:extLst>
            </p:cNvPr>
            <p:cNvSpPr txBox="1"/>
            <p:nvPr/>
          </p:nvSpPr>
          <p:spPr>
            <a:xfrm>
              <a:off x="477785" y="4407090"/>
              <a:ext cx="6231639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/>
                <a:t>Offer incentives such loyalty program, 25% off second rental  to customers with highest  rental volume.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/>
                <a:t>Offer customers  with low rental volume 50% off second rental within a time frame to scale rental volume and loyalty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noProof="1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155EAC-10D0-7219-7078-E5BF6F921B44}"/>
                </a:ext>
              </a:extLst>
            </p:cNvPr>
            <p:cNvSpPr txBox="1"/>
            <p:nvPr/>
          </p:nvSpPr>
          <p:spPr>
            <a:xfrm>
              <a:off x="477785" y="850740"/>
              <a:ext cx="2404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Increase Revenue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DD1AC4-A282-809B-7E53-455BD04921FB}"/>
                </a:ext>
              </a:extLst>
            </p:cNvPr>
            <p:cNvSpPr txBox="1"/>
            <p:nvPr/>
          </p:nvSpPr>
          <p:spPr>
            <a:xfrm>
              <a:off x="461913" y="1164700"/>
              <a:ext cx="6633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Increase  selection for movies in Genre  of Sport, Sci-Fi, Animation, Drama, Comedy, New, Action, Foreign, Games and Family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Increase selection in Ratings:  PG-13, NC-17, R, G, and PG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Increase selection with Actors: Susan Davis, Gina Degneres, Carrey, Matthew Carrey, Mary Keitel, Scarlett Damon, Walter Torn, Henry Berry, Christian Akroyd, Angela Witherspoon and Cameron Zellweger                                                       </a:t>
              </a:r>
            </a:p>
          </p:txBody>
        </p:sp>
        <p:sp>
          <p:nvSpPr>
            <p:cNvPr id="61" name="Rounded Rectangle 41">
              <a:extLst>
                <a:ext uri="{FF2B5EF4-FFF2-40B4-BE49-F238E27FC236}">
                  <a16:creationId xmlns:a16="http://schemas.microsoft.com/office/drawing/2014/main" id="{4B2D1E61-03F8-CBF1-2AA1-C83A44555FFC}"/>
                </a:ext>
              </a:extLst>
            </p:cNvPr>
            <p:cNvSpPr/>
            <p:nvPr/>
          </p:nvSpPr>
          <p:spPr>
            <a:xfrm>
              <a:off x="202577" y="5680432"/>
              <a:ext cx="121117" cy="101566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72347C-3CDE-EBA6-66CE-80AAD400F4BC}"/>
                </a:ext>
              </a:extLst>
            </p:cNvPr>
            <p:cNvSpPr txBox="1"/>
            <p:nvPr/>
          </p:nvSpPr>
          <p:spPr>
            <a:xfrm>
              <a:off x="461913" y="5598214"/>
              <a:ext cx="5598070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/>
                <a:t> Next Steps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C382C09-C874-4AA3-F03E-0901565AAB13}"/>
                </a:ext>
              </a:extLst>
            </p:cNvPr>
            <p:cNvSpPr txBox="1"/>
            <p:nvPr/>
          </p:nvSpPr>
          <p:spPr>
            <a:xfrm>
              <a:off x="477785" y="5967546"/>
              <a:ext cx="5872922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/>
                <a:t>Create survey to capture customers’ satisfaction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/>
                <a:t>Increase advertisement in countries with low/no customer volumes to expand market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0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pcorn spread on a pink background">
            <a:extLst>
              <a:ext uri="{FF2B5EF4-FFF2-40B4-BE49-F238E27FC236}">
                <a16:creationId xmlns:a16="http://schemas.microsoft.com/office/drawing/2014/main" id="{E3D23414-793A-6ED9-22C4-5EF2146A8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365770"/>
            <a:ext cx="12191980" cy="68579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AC3DBF-4573-9C3D-42AF-5A26B9E3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03D32D-F1BC-4E9C-97E1-36CFF5B2234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6" name="TextBox 6">
            <a:extLst>
              <a:ext uri="{FF2B5EF4-FFF2-40B4-BE49-F238E27FC236}">
                <a16:creationId xmlns:a16="http://schemas.microsoft.com/office/drawing/2014/main" id="{A570A783-EA21-33DF-12FA-18332029F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257161"/>
              </p:ext>
            </p:extLst>
          </p:nvPr>
        </p:nvGraphicFramePr>
        <p:xfrm>
          <a:off x="838200" y="851770"/>
          <a:ext cx="10515600" cy="5325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665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8" y="34616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+mn-lt"/>
              </a:rPr>
              <a:t>Objective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E3BB5-6D6D-443B-96D9-19ADDE515E84}"/>
              </a:ext>
            </a:extLst>
          </p:cNvPr>
          <p:cNvGrpSpPr/>
          <p:nvPr/>
        </p:nvGrpSpPr>
        <p:grpSpPr>
          <a:xfrm>
            <a:off x="1524000" y="1383303"/>
            <a:ext cx="9144000" cy="2842624"/>
            <a:chOff x="6934200" y="6083299"/>
            <a:chExt cx="1658622" cy="515621"/>
          </a:xfrm>
        </p:grpSpPr>
        <p:sp>
          <p:nvSpPr>
            <p:cNvPr id="4" name="Shape">
              <a:extLst>
                <a:ext uri="{FF2B5EF4-FFF2-40B4-BE49-F238E27FC236}">
                  <a16:creationId xmlns:a16="http://schemas.microsoft.com/office/drawing/2014/main" id="{EDB425FF-00C6-4695-AB92-42A26F00172B}"/>
                </a:ext>
              </a:extLst>
            </p:cNvPr>
            <p:cNvSpPr/>
            <p:nvPr/>
          </p:nvSpPr>
          <p:spPr>
            <a:xfrm>
              <a:off x="6934200" y="6083299"/>
              <a:ext cx="1658622" cy="51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45"/>
                  </a:moveTo>
                  <a:cubicBezTo>
                    <a:pt x="21600" y="479"/>
                    <a:pt x="21600" y="266"/>
                    <a:pt x="21600" y="0"/>
                  </a:cubicBezTo>
                  <a:cubicBezTo>
                    <a:pt x="19781" y="2554"/>
                    <a:pt x="17978" y="3937"/>
                    <a:pt x="16159" y="4150"/>
                  </a:cubicBezTo>
                  <a:cubicBezTo>
                    <a:pt x="14406" y="4363"/>
                    <a:pt x="12652" y="4203"/>
                    <a:pt x="10883" y="4150"/>
                  </a:cubicBezTo>
                  <a:cubicBezTo>
                    <a:pt x="10883" y="4150"/>
                    <a:pt x="10883" y="4150"/>
                    <a:pt x="10883" y="4150"/>
                  </a:cubicBezTo>
                  <a:cubicBezTo>
                    <a:pt x="10850" y="4150"/>
                    <a:pt x="10833" y="4150"/>
                    <a:pt x="10800" y="4150"/>
                  </a:cubicBezTo>
                  <a:cubicBezTo>
                    <a:pt x="10767" y="4150"/>
                    <a:pt x="10750" y="4150"/>
                    <a:pt x="10717" y="4150"/>
                  </a:cubicBezTo>
                  <a:cubicBezTo>
                    <a:pt x="10717" y="4150"/>
                    <a:pt x="10717" y="4150"/>
                    <a:pt x="10717" y="4150"/>
                  </a:cubicBezTo>
                  <a:cubicBezTo>
                    <a:pt x="8964" y="4150"/>
                    <a:pt x="7194" y="4363"/>
                    <a:pt x="5441" y="4150"/>
                  </a:cubicBezTo>
                  <a:cubicBezTo>
                    <a:pt x="3622" y="3937"/>
                    <a:pt x="1819" y="2554"/>
                    <a:pt x="0" y="0"/>
                  </a:cubicBezTo>
                  <a:cubicBezTo>
                    <a:pt x="0" y="266"/>
                    <a:pt x="0" y="479"/>
                    <a:pt x="0" y="745"/>
                  </a:cubicBezTo>
                  <a:cubicBezTo>
                    <a:pt x="99" y="904"/>
                    <a:pt x="198" y="1117"/>
                    <a:pt x="298" y="1277"/>
                  </a:cubicBezTo>
                  <a:cubicBezTo>
                    <a:pt x="298" y="1809"/>
                    <a:pt x="298" y="2288"/>
                    <a:pt x="298" y="2820"/>
                  </a:cubicBezTo>
                  <a:cubicBezTo>
                    <a:pt x="198" y="2660"/>
                    <a:pt x="99" y="2554"/>
                    <a:pt x="0" y="2394"/>
                  </a:cubicBezTo>
                  <a:cubicBezTo>
                    <a:pt x="0" y="5214"/>
                    <a:pt x="0" y="8033"/>
                    <a:pt x="0" y="10800"/>
                  </a:cubicBezTo>
                  <a:cubicBezTo>
                    <a:pt x="0" y="13620"/>
                    <a:pt x="0" y="16386"/>
                    <a:pt x="0" y="19206"/>
                  </a:cubicBezTo>
                  <a:cubicBezTo>
                    <a:pt x="99" y="19046"/>
                    <a:pt x="198" y="18887"/>
                    <a:pt x="298" y="18780"/>
                  </a:cubicBezTo>
                  <a:cubicBezTo>
                    <a:pt x="298" y="19312"/>
                    <a:pt x="298" y="19791"/>
                    <a:pt x="298" y="20323"/>
                  </a:cubicBezTo>
                  <a:cubicBezTo>
                    <a:pt x="198" y="20483"/>
                    <a:pt x="99" y="20642"/>
                    <a:pt x="0" y="20855"/>
                  </a:cubicBezTo>
                  <a:cubicBezTo>
                    <a:pt x="0" y="21121"/>
                    <a:pt x="0" y="21334"/>
                    <a:pt x="0" y="21600"/>
                  </a:cubicBezTo>
                  <a:cubicBezTo>
                    <a:pt x="1819" y="19046"/>
                    <a:pt x="3622" y="17663"/>
                    <a:pt x="5441" y="17450"/>
                  </a:cubicBezTo>
                  <a:cubicBezTo>
                    <a:pt x="7194" y="17237"/>
                    <a:pt x="8948" y="17397"/>
                    <a:pt x="10717" y="17450"/>
                  </a:cubicBezTo>
                  <a:cubicBezTo>
                    <a:pt x="10717" y="17450"/>
                    <a:pt x="10717" y="17450"/>
                    <a:pt x="10717" y="17450"/>
                  </a:cubicBezTo>
                  <a:cubicBezTo>
                    <a:pt x="10750" y="17450"/>
                    <a:pt x="10767" y="17450"/>
                    <a:pt x="10800" y="17450"/>
                  </a:cubicBezTo>
                  <a:cubicBezTo>
                    <a:pt x="10833" y="17450"/>
                    <a:pt x="10850" y="17450"/>
                    <a:pt x="10883" y="17450"/>
                  </a:cubicBezTo>
                  <a:cubicBezTo>
                    <a:pt x="10883" y="17450"/>
                    <a:pt x="10883" y="17450"/>
                    <a:pt x="10883" y="17450"/>
                  </a:cubicBezTo>
                  <a:cubicBezTo>
                    <a:pt x="12636" y="17450"/>
                    <a:pt x="14406" y="17237"/>
                    <a:pt x="16159" y="17450"/>
                  </a:cubicBezTo>
                  <a:cubicBezTo>
                    <a:pt x="17978" y="17663"/>
                    <a:pt x="19781" y="19046"/>
                    <a:pt x="21600" y="21600"/>
                  </a:cubicBezTo>
                  <a:cubicBezTo>
                    <a:pt x="21600" y="21334"/>
                    <a:pt x="21600" y="21121"/>
                    <a:pt x="21600" y="20855"/>
                  </a:cubicBezTo>
                  <a:cubicBezTo>
                    <a:pt x="21501" y="20696"/>
                    <a:pt x="21402" y="20483"/>
                    <a:pt x="21302" y="20323"/>
                  </a:cubicBezTo>
                  <a:cubicBezTo>
                    <a:pt x="21302" y="19791"/>
                    <a:pt x="21302" y="19312"/>
                    <a:pt x="21302" y="18780"/>
                  </a:cubicBezTo>
                  <a:cubicBezTo>
                    <a:pt x="21402" y="18940"/>
                    <a:pt x="21501" y="19046"/>
                    <a:pt x="21600" y="19206"/>
                  </a:cubicBezTo>
                  <a:cubicBezTo>
                    <a:pt x="21600" y="16386"/>
                    <a:pt x="21600" y="13620"/>
                    <a:pt x="21600" y="10800"/>
                  </a:cubicBezTo>
                  <a:cubicBezTo>
                    <a:pt x="21600" y="7980"/>
                    <a:pt x="21600" y="5214"/>
                    <a:pt x="21600" y="2394"/>
                  </a:cubicBezTo>
                  <a:cubicBezTo>
                    <a:pt x="21501" y="2554"/>
                    <a:pt x="21402" y="2713"/>
                    <a:pt x="21302" y="2820"/>
                  </a:cubicBezTo>
                  <a:cubicBezTo>
                    <a:pt x="21302" y="2288"/>
                    <a:pt x="21302" y="1809"/>
                    <a:pt x="21302" y="1277"/>
                  </a:cubicBezTo>
                  <a:cubicBezTo>
                    <a:pt x="21402" y="1117"/>
                    <a:pt x="21501" y="958"/>
                    <a:pt x="21600" y="745"/>
                  </a:cubicBezTo>
                  <a:close/>
                  <a:moveTo>
                    <a:pt x="1141" y="19153"/>
                  </a:moveTo>
                  <a:cubicBezTo>
                    <a:pt x="1009" y="19312"/>
                    <a:pt x="860" y="19472"/>
                    <a:pt x="728" y="19685"/>
                  </a:cubicBezTo>
                  <a:cubicBezTo>
                    <a:pt x="728" y="19206"/>
                    <a:pt x="728" y="18727"/>
                    <a:pt x="728" y="18248"/>
                  </a:cubicBezTo>
                  <a:cubicBezTo>
                    <a:pt x="860" y="18089"/>
                    <a:pt x="1009" y="17929"/>
                    <a:pt x="1141" y="17823"/>
                  </a:cubicBezTo>
                  <a:cubicBezTo>
                    <a:pt x="1141" y="18248"/>
                    <a:pt x="1141" y="18727"/>
                    <a:pt x="1141" y="19153"/>
                  </a:cubicBezTo>
                  <a:close/>
                  <a:moveTo>
                    <a:pt x="1141" y="3777"/>
                  </a:moveTo>
                  <a:cubicBezTo>
                    <a:pt x="1009" y="3618"/>
                    <a:pt x="860" y="3511"/>
                    <a:pt x="728" y="3352"/>
                  </a:cubicBezTo>
                  <a:cubicBezTo>
                    <a:pt x="728" y="2873"/>
                    <a:pt x="728" y="2394"/>
                    <a:pt x="728" y="1915"/>
                  </a:cubicBezTo>
                  <a:cubicBezTo>
                    <a:pt x="860" y="2075"/>
                    <a:pt x="1009" y="2288"/>
                    <a:pt x="1141" y="2447"/>
                  </a:cubicBezTo>
                  <a:cubicBezTo>
                    <a:pt x="1141" y="2873"/>
                    <a:pt x="1141" y="3299"/>
                    <a:pt x="1141" y="3777"/>
                  </a:cubicBezTo>
                  <a:close/>
                  <a:moveTo>
                    <a:pt x="1968" y="18355"/>
                  </a:moveTo>
                  <a:cubicBezTo>
                    <a:pt x="1836" y="18461"/>
                    <a:pt x="1687" y="18621"/>
                    <a:pt x="1555" y="18727"/>
                  </a:cubicBezTo>
                  <a:cubicBezTo>
                    <a:pt x="1555" y="18301"/>
                    <a:pt x="1555" y="17876"/>
                    <a:pt x="1555" y="17450"/>
                  </a:cubicBezTo>
                  <a:cubicBezTo>
                    <a:pt x="1687" y="17344"/>
                    <a:pt x="1836" y="17237"/>
                    <a:pt x="1968" y="17131"/>
                  </a:cubicBezTo>
                  <a:cubicBezTo>
                    <a:pt x="1968" y="17557"/>
                    <a:pt x="1968" y="17929"/>
                    <a:pt x="1968" y="18355"/>
                  </a:cubicBezTo>
                  <a:close/>
                  <a:moveTo>
                    <a:pt x="1968" y="4469"/>
                  </a:moveTo>
                  <a:cubicBezTo>
                    <a:pt x="1836" y="4363"/>
                    <a:pt x="1687" y="4256"/>
                    <a:pt x="1555" y="4150"/>
                  </a:cubicBezTo>
                  <a:cubicBezTo>
                    <a:pt x="1555" y="3724"/>
                    <a:pt x="1555" y="3299"/>
                    <a:pt x="1555" y="2873"/>
                  </a:cubicBezTo>
                  <a:cubicBezTo>
                    <a:pt x="1687" y="2979"/>
                    <a:pt x="1836" y="3139"/>
                    <a:pt x="1968" y="3245"/>
                  </a:cubicBezTo>
                  <a:cubicBezTo>
                    <a:pt x="1968" y="3618"/>
                    <a:pt x="1968" y="4043"/>
                    <a:pt x="1968" y="4469"/>
                  </a:cubicBezTo>
                  <a:close/>
                  <a:moveTo>
                    <a:pt x="2779" y="17769"/>
                  </a:moveTo>
                  <a:cubicBezTo>
                    <a:pt x="2646" y="17876"/>
                    <a:pt x="2497" y="17929"/>
                    <a:pt x="2365" y="18035"/>
                  </a:cubicBezTo>
                  <a:cubicBezTo>
                    <a:pt x="2365" y="17663"/>
                    <a:pt x="2365" y="17237"/>
                    <a:pt x="2365" y="16865"/>
                  </a:cubicBezTo>
                  <a:cubicBezTo>
                    <a:pt x="2497" y="16812"/>
                    <a:pt x="2646" y="16705"/>
                    <a:pt x="2779" y="16652"/>
                  </a:cubicBezTo>
                  <a:cubicBezTo>
                    <a:pt x="2779" y="17025"/>
                    <a:pt x="2779" y="17397"/>
                    <a:pt x="2779" y="17769"/>
                  </a:cubicBezTo>
                  <a:close/>
                  <a:moveTo>
                    <a:pt x="2779" y="4948"/>
                  </a:moveTo>
                  <a:cubicBezTo>
                    <a:pt x="2646" y="4895"/>
                    <a:pt x="2497" y="4788"/>
                    <a:pt x="2365" y="4735"/>
                  </a:cubicBezTo>
                  <a:cubicBezTo>
                    <a:pt x="2365" y="4363"/>
                    <a:pt x="2365" y="3937"/>
                    <a:pt x="2365" y="3565"/>
                  </a:cubicBezTo>
                  <a:cubicBezTo>
                    <a:pt x="2497" y="3671"/>
                    <a:pt x="2646" y="3724"/>
                    <a:pt x="2779" y="3831"/>
                  </a:cubicBezTo>
                  <a:cubicBezTo>
                    <a:pt x="2779" y="4203"/>
                    <a:pt x="2779" y="4575"/>
                    <a:pt x="2779" y="4948"/>
                  </a:cubicBezTo>
                  <a:close/>
                  <a:moveTo>
                    <a:pt x="3606" y="17344"/>
                  </a:moveTo>
                  <a:cubicBezTo>
                    <a:pt x="3473" y="17397"/>
                    <a:pt x="3324" y="17450"/>
                    <a:pt x="3192" y="17503"/>
                  </a:cubicBezTo>
                  <a:cubicBezTo>
                    <a:pt x="3192" y="17131"/>
                    <a:pt x="3192" y="16759"/>
                    <a:pt x="3192" y="16439"/>
                  </a:cubicBezTo>
                  <a:cubicBezTo>
                    <a:pt x="3324" y="16386"/>
                    <a:pt x="3473" y="16333"/>
                    <a:pt x="3606" y="16280"/>
                  </a:cubicBezTo>
                  <a:cubicBezTo>
                    <a:pt x="3606" y="16652"/>
                    <a:pt x="3606" y="17025"/>
                    <a:pt x="3606" y="17344"/>
                  </a:cubicBezTo>
                  <a:close/>
                  <a:moveTo>
                    <a:pt x="3606" y="5267"/>
                  </a:moveTo>
                  <a:cubicBezTo>
                    <a:pt x="3473" y="5214"/>
                    <a:pt x="3324" y="5161"/>
                    <a:pt x="3192" y="5107"/>
                  </a:cubicBezTo>
                  <a:cubicBezTo>
                    <a:pt x="3192" y="4735"/>
                    <a:pt x="3192" y="4363"/>
                    <a:pt x="3192" y="4043"/>
                  </a:cubicBezTo>
                  <a:cubicBezTo>
                    <a:pt x="3324" y="4097"/>
                    <a:pt x="3473" y="4150"/>
                    <a:pt x="3606" y="4203"/>
                  </a:cubicBezTo>
                  <a:cubicBezTo>
                    <a:pt x="3606" y="4575"/>
                    <a:pt x="3606" y="4948"/>
                    <a:pt x="3606" y="5267"/>
                  </a:cubicBezTo>
                  <a:close/>
                  <a:moveTo>
                    <a:pt x="4432" y="17131"/>
                  </a:moveTo>
                  <a:cubicBezTo>
                    <a:pt x="4300" y="17184"/>
                    <a:pt x="4151" y="17184"/>
                    <a:pt x="4019" y="17237"/>
                  </a:cubicBezTo>
                  <a:cubicBezTo>
                    <a:pt x="4019" y="16918"/>
                    <a:pt x="4019" y="16546"/>
                    <a:pt x="4019" y="16227"/>
                  </a:cubicBezTo>
                  <a:cubicBezTo>
                    <a:pt x="4151" y="16173"/>
                    <a:pt x="4300" y="16173"/>
                    <a:pt x="4432" y="16120"/>
                  </a:cubicBezTo>
                  <a:cubicBezTo>
                    <a:pt x="4432" y="16439"/>
                    <a:pt x="4432" y="16759"/>
                    <a:pt x="4432" y="17131"/>
                  </a:cubicBezTo>
                  <a:close/>
                  <a:moveTo>
                    <a:pt x="4432" y="5480"/>
                  </a:moveTo>
                  <a:cubicBezTo>
                    <a:pt x="4300" y="5427"/>
                    <a:pt x="4151" y="5427"/>
                    <a:pt x="4019" y="5373"/>
                  </a:cubicBezTo>
                  <a:cubicBezTo>
                    <a:pt x="4019" y="5054"/>
                    <a:pt x="4019" y="4682"/>
                    <a:pt x="4019" y="4363"/>
                  </a:cubicBezTo>
                  <a:cubicBezTo>
                    <a:pt x="4151" y="4416"/>
                    <a:pt x="4300" y="4416"/>
                    <a:pt x="4432" y="4469"/>
                  </a:cubicBezTo>
                  <a:cubicBezTo>
                    <a:pt x="4432" y="4841"/>
                    <a:pt x="4432" y="5161"/>
                    <a:pt x="4432" y="5480"/>
                  </a:cubicBezTo>
                  <a:close/>
                  <a:moveTo>
                    <a:pt x="5259" y="16971"/>
                  </a:moveTo>
                  <a:cubicBezTo>
                    <a:pt x="5127" y="16971"/>
                    <a:pt x="4978" y="17025"/>
                    <a:pt x="4846" y="17025"/>
                  </a:cubicBezTo>
                  <a:cubicBezTo>
                    <a:pt x="4846" y="16705"/>
                    <a:pt x="4846" y="16333"/>
                    <a:pt x="4846" y="16014"/>
                  </a:cubicBezTo>
                  <a:cubicBezTo>
                    <a:pt x="4978" y="16014"/>
                    <a:pt x="5127" y="15961"/>
                    <a:pt x="5259" y="15961"/>
                  </a:cubicBezTo>
                  <a:cubicBezTo>
                    <a:pt x="5259" y="16333"/>
                    <a:pt x="5259" y="16652"/>
                    <a:pt x="5259" y="16971"/>
                  </a:cubicBezTo>
                  <a:close/>
                  <a:moveTo>
                    <a:pt x="5259" y="5586"/>
                  </a:moveTo>
                  <a:cubicBezTo>
                    <a:pt x="5127" y="5586"/>
                    <a:pt x="4978" y="5586"/>
                    <a:pt x="4846" y="5533"/>
                  </a:cubicBezTo>
                  <a:cubicBezTo>
                    <a:pt x="4846" y="5214"/>
                    <a:pt x="4846" y="4841"/>
                    <a:pt x="4846" y="4522"/>
                  </a:cubicBezTo>
                  <a:cubicBezTo>
                    <a:pt x="4978" y="4522"/>
                    <a:pt x="5127" y="4575"/>
                    <a:pt x="5259" y="4575"/>
                  </a:cubicBezTo>
                  <a:cubicBezTo>
                    <a:pt x="5259" y="4948"/>
                    <a:pt x="5259" y="5267"/>
                    <a:pt x="5259" y="5586"/>
                  </a:cubicBezTo>
                  <a:close/>
                  <a:moveTo>
                    <a:pt x="6070" y="16971"/>
                  </a:moveTo>
                  <a:cubicBezTo>
                    <a:pt x="5938" y="16971"/>
                    <a:pt x="5789" y="16971"/>
                    <a:pt x="5656" y="16971"/>
                  </a:cubicBezTo>
                  <a:cubicBezTo>
                    <a:pt x="5656" y="16652"/>
                    <a:pt x="5656" y="16333"/>
                    <a:pt x="5656" y="15961"/>
                  </a:cubicBezTo>
                  <a:cubicBezTo>
                    <a:pt x="5789" y="15961"/>
                    <a:pt x="5938" y="15961"/>
                    <a:pt x="6070" y="15961"/>
                  </a:cubicBezTo>
                  <a:cubicBezTo>
                    <a:pt x="6070" y="16280"/>
                    <a:pt x="6070" y="16599"/>
                    <a:pt x="6070" y="16971"/>
                  </a:cubicBezTo>
                  <a:close/>
                  <a:moveTo>
                    <a:pt x="6070" y="5639"/>
                  </a:moveTo>
                  <a:cubicBezTo>
                    <a:pt x="5938" y="5639"/>
                    <a:pt x="5789" y="5639"/>
                    <a:pt x="5656" y="5639"/>
                  </a:cubicBezTo>
                  <a:cubicBezTo>
                    <a:pt x="5656" y="5320"/>
                    <a:pt x="5656" y="5001"/>
                    <a:pt x="5656" y="4629"/>
                  </a:cubicBezTo>
                  <a:cubicBezTo>
                    <a:pt x="5789" y="4629"/>
                    <a:pt x="5938" y="4629"/>
                    <a:pt x="6070" y="4629"/>
                  </a:cubicBezTo>
                  <a:cubicBezTo>
                    <a:pt x="6070" y="4948"/>
                    <a:pt x="6070" y="5320"/>
                    <a:pt x="6070" y="5639"/>
                  </a:cubicBezTo>
                  <a:close/>
                  <a:moveTo>
                    <a:pt x="6897" y="16971"/>
                  </a:moveTo>
                  <a:cubicBezTo>
                    <a:pt x="6764" y="16971"/>
                    <a:pt x="6616" y="16971"/>
                    <a:pt x="6483" y="16971"/>
                  </a:cubicBezTo>
                  <a:cubicBezTo>
                    <a:pt x="6483" y="16652"/>
                    <a:pt x="6483" y="16333"/>
                    <a:pt x="6483" y="15961"/>
                  </a:cubicBezTo>
                  <a:cubicBezTo>
                    <a:pt x="6616" y="15961"/>
                    <a:pt x="6764" y="15961"/>
                    <a:pt x="6897" y="15961"/>
                  </a:cubicBezTo>
                  <a:cubicBezTo>
                    <a:pt x="6897" y="16280"/>
                    <a:pt x="6897" y="16599"/>
                    <a:pt x="6897" y="16971"/>
                  </a:cubicBezTo>
                  <a:close/>
                  <a:moveTo>
                    <a:pt x="6897" y="5639"/>
                  </a:moveTo>
                  <a:cubicBezTo>
                    <a:pt x="6764" y="5639"/>
                    <a:pt x="6616" y="5639"/>
                    <a:pt x="6483" y="5639"/>
                  </a:cubicBezTo>
                  <a:cubicBezTo>
                    <a:pt x="6483" y="5320"/>
                    <a:pt x="6483" y="5001"/>
                    <a:pt x="6483" y="4629"/>
                  </a:cubicBezTo>
                  <a:cubicBezTo>
                    <a:pt x="6616" y="4629"/>
                    <a:pt x="6764" y="4629"/>
                    <a:pt x="6897" y="4629"/>
                  </a:cubicBezTo>
                  <a:cubicBezTo>
                    <a:pt x="6897" y="4948"/>
                    <a:pt x="6897" y="5320"/>
                    <a:pt x="6897" y="5639"/>
                  </a:cubicBezTo>
                  <a:close/>
                  <a:moveTo>
                    <a:pt x="7724" y="16971"/>
                  </a:moveTo>
                  <a:cubicBezTo>
                    <a:pt x="7591" y="16971"/>
                    <a:pt x="7443" y="16971"/>
                    <a:pt x="7310" y="16971"/>
                  </a:cubicBezTo>
                  <a:cubicBezTo>
                    <a:pt x="7310" y="16652"/>
                    <a:pt x="7310" y="16333"/>
                    <a:pt x="7310" y="15961"/>
                  </a:cubicBezTo>
                  <a:cubicBezTo>
                    <a:pt x="7443" y="15961"/>
                    <a:pt x="7591" y="15961"/>
                    <a:pt x="7724" y="15961"/>
                  </a:cubicBezTo>
                  <a:cubicBezTo>
                    <a:pt x="7724" y="16280"/>
                    <a:pt x="7724" y="16599"/>
                    <a:pt x="7724" y="16971"/>
                  </a:cubicBezTo>
                  <a:close/>
                  <a:moveTo>
                    <a:pt x="7724" y="5639"/>
                  </a:moveTo>
                  <a:cubicBezTo>
                    <a:pt x="7591" y="5639"/>
                    <a:pt x="7443" y="5639"/>
                    <a:pt x="7310" y="5639"/>
                  </a:cubicBezTo>
                  <a:cubicBezTo>
                    <a:pt x="7310" y="5320"/>
                    <a:pt x="7310" y="5001"/>
                    <a:pt x="7310" y="4629"/>
                  </a:cubicBezTo>
                  <a:cubicBezTo>
                    <a:pt x="7443" y="4629"/>
                    <a:pt x="7591" y="4629"/>
                    <a:pt x="7724" y="4629"/>
                  </a:cubicBezTo>
                  <a:cubicBezTo>
                    <a:pt x="7724" y="4948"/>
                    <a:pt x="7724" y="5320"/>
                    <a:pt x="7724" y="5639"/>
                  </a:cubicBezTo>
                  <a:close/>
                  <a:moveTo>
                    <a:pt x="8534" y="16971"/>
                  </a:moveTo>
                  <a:cubicBezTo>
                    <a:pt x="8402" y="16971"/>
                    <a:pt x="8253" y="16971"/>
                    <a:pt x="8121" y="16971"/>
                  </a:cubicBezTo>
                  <a:cubicBezTo>
                    <a:pt x="8121" y="16652"/>
                    <a:pt x="8121" y="16333"/>
                    <a:pt x="8121" y="15961"/>
                  </a:cubicBezTo>
                  <a:cubicBezTo>
                    <a:pt x="8253" y="15961"/>
                    <a:pt x="8402" y="15961"/>
                    <a:pt x="8534" y="15961"/>
                  </a:cubicBezTo>
                  <a:cubicBezTo>
                    <a:pt x="8534" y="16280"/>
                    <a:pt x="8534" y="16599"/>
                    <a:pt x="8534" y="16971"/>
                  </a:cubicBezTo>
                  <a:close/>
                  <a:moveTo>
                    <a:pt x="8534" y="5639"/>
                  </a:moveTo>
                  <a:cubicBezTo>
                    <a:pt x="8402" y="5639"/>
                    <a:pt x="8253" y="5639"/>
                    <a:pt x="8121" y="5639"/>
                  </a:cubicBezTo>
                  <a:cubicBezTo>
                    <a:pt x="8121" y="5320"/>
                    <a:pt x="8121" y="5001"/>
                    <a:pt x="8121" y="4629"/>
                  </a:cubicBezTo>
                  <a:cubicBezTo>
                    <a:pt x="8253" y="4629"/>
                    <a:pt x="8402" y="4629"/>
                    <a:pt x="8534" y="4629"/>
                  </a:cubicBezTo>
                  <a:cubicBezTo>
                    <a:pt x="8534" y="4948"/>
                    <a:pt x="8534" y="5320"/>
                    <a:pt x="8534" y="5639"/>
                  </a:cubicBezTo>
                  <a:close/>
                  <a:moveTo>
                    <a:pt x="9361" y="16971"/>
                  </a:moveTo>
                  <a:cubicBezTo>
                    <a:pt x="9229" y="16971"/>
                    <a:pt x="9080" y="16971"/>
                    <a:pt x="8948" y="16971"/>
                  </a:cubicBezTo>
                  <a:cubicBezTo>
                    <a:pt x="8948" y="16652"/>
                    <a:pt x="8948" y="16333"/>
                    <a:pt x="8948" y="15961"/>
                  </a:cubicBezTo>
                  <a:cubicBezTo>
                    <a:pt x="9080" y="15961"/>
                    <a:pt x="9229" y="15961"/>
                    <a:pt x="9361" y="15961"/>
                  </a:cubicBezTo>
                  <a:cubicBezTo>
                    <a:pt x="9361" y="16280"/>
                    <a:pt x="9361" y="16599"/>
                    <a:pt x="9361" y="16971"/>
                  </a:cubicBezTo>
                  <a:close/>
                  <a:moveTo>
                    <a:pt x="9361" y="5639"/>
                  </a:moveTo>
                  <a:cubicBezTo>
                    <a:pt x="9229" y="5639"/>
                    <a:pt x="9080" y="5639"/>
                    <a:pt x="8948" y="5639"/>
                  </a:cubicBezTo>
                  <a:cubicBezTo>
                    <a:pt x="8948" y="5320"/>
                    <a:pt x="8948" y="5001"/>
                    <a:pt x="8948" y="4629"/>
                  </a:cubicBezTo>
                  <a:cubicBezTo>
                    <a:pt x="9080" y="4629"/>
                    <a:pt x="9229" y="4629"/>
                    <a:pt x="9361" y="4629"/>
                  </a:cubicBezTo>
                  <a:cubicBezTo>
                    <a:pt x="9361" y="4948"/>
                    <a:pt x="9361" y="5320"/>
                    <a:pt x="9361" y="5639"/>
                  </a:cubicBezTo>
                  <a:close/>
                  <a:moveTo>
                    <a:pt x="10188" y="16971"/>
                  </a:moveTo>
                  <a:cubicBezTo>
                    <a:pt x="10056" y="16971"/>
                    <a:pt x="9907" y="16971"/>
                    <a:pt x="9775" y="16971"/>
                  </a:cubicBezTo>
                  <a:cubicBezTo>
                    <a:pt x="9775" y="16652"/>
                    <a:pt x="9775" y="16333"/>
                    <a:pt x="9775" y="15961"/>
                  </a:cubicBezTo>
                  <a:cubicBezTo>
                    <a:pt x="9907" y="15961"/>
                    <a:pt x="10056" y="15961"/>
                    <a:pt x="10188" y="15961"/>
                  </a:cubicBezTo>
                  <a:cubicBezTo>
                    <a:pt x="10188" y="16280"/>
                    <a:pt x="10188" y="16599"/>
                    <a:pt x="10188" y="16971"/>
                  </a:cubicBezTo>
                  <a:close/>
                  <a:moveTo>
                    <a:pt x="10188" y="5639"/>
                  </a:moveTo>
                  <a:cubicBezTo>
                    <a:pt x="10056" y="5639"/>
                    <a:pt x="9907" y="5639"/>
                    <a:pt x="9775" y="5639"/>
                  </a:cubicBezTo>
                  <a:cubicBezTo>
                    <a:pt x="9775" y="5320"/>
                    <a:pt x="9775" y="5001"/>
                    <a:pt x="9775" y="4629"/>
                  </a:cubicBezTo>
                  <a:cubicBezTo>
                    <a:pt x="9907" y="4629"/>
                    <a:pt x="10056" y="4629"/>
                    <a:pt x="10188" y="4629"/>
                  </a:cubicBezTo>
                  <a:cubicBezTo>
                    <a:pt x="10188" y="4948"/>
                    <a:pt x="10188" y="5320"/>
                    <a:pt x="10188" y="5639"/>
                  </a:cubicBezTo>
                  <a:close/>
                  <a:moveTo>
                    <a:pt x="11032" y="16971"/>
                  </a:moveTo>
                  <a:cubicBezTo>
                    <a:pt x="10982" y="16971"/>
                    <a:pt x="10949" y="16971"/>
                    <a:pt x="10899" y="16971"/>
                  </a:cubicBezTo>
                  <a:cubicBezTo>
                    <a:pt x="10850" y="16971"/>
                    <a:pt x="10783" y="16971"/>
                    <a:pt x="10734" y="16971"/>
                  </a:cubicBezTo>
                  <a:cubicBezTo>
                    <a:pt x="10684" y="16971"/>
                    <a:pt x="10651" y="16971"/>
                    <a:pt x="10602" y="16971"/>
                  </a:cubicBezTo>
                  <a:cubicBezTo>
                    <a:pt x="10602" y="16652"/>
                    <a:pt x="10602" y="16333"/>
                    <a:pt x="10602" y="15961"/>
                  </a:cubicBezTo>
                  <a:cubicBezTo>
                    <a:pt x="10651" y="15961"/>
                    <a:pt x="10684" y="15961"/>
                    <a:pt x="10734" y="15961"/>
                  </a:cubicBezTo>
                  <a:cubicBezTo>
                    <a:pt x="10783" y="15961"/>
                    <a:pt x="10850" y="15961"/>
                    <a:pt x="10899" y="15961"/>
                  </a:cubicBezTo>
                  <a:cubicBezTo>
                    <a:pt x="10949" y="15961"/>
                    <a:pt x="10982" y="15961"/>
                    <a:pt x="11032" y="15961"/>
                  </a:cubicBezTo>
                  <a:cubicBezTo>
                    <a:pt x="11032" y="16280"/>
                    <a:pt x="11032" y="16599"/>
                    <a:pt x="11032" y="16971"/>
                  </a:cubicBezTo>
                  <a:close/>
                  <a:moveTo>
                    <a:pt x="11032" y="5639"/>
                  </a:moveTo>
                  <a:cubicBezTo>
                    <a:pt x="10982" y="5639"/>
                    <a:pt x="10949" y="5639"/>
                    <a:pt x="10899" y="5639"/>
                  </a:cubicBezTo>
                  <a:cubicBezTo>
                    <a:pt x="10850" y="5639"/>
                    <a:pt x="10783" y="5639"/>
                    <a:pt x="10734" y="5639"/>
                  </a:cubicBezTo>
                  <a:cubicBezTo>
                    <a:pt x="10684" y="5639"/>
                    <a:pt x="10651" y="5639"/>
                    <a:pt x="10602" y="5639"/>
                  </a:cubicBezTo>
                  <a:cubicBezTo>
                    <a:pt x="10602" y="5320"/>
                    <a:pt x="10602" y="5001"/>
                    <a:pt x="10602" y="4629"/>
                  </a:cubicBezTo>
                  <a:cubicBezTo>
                    <a:pt x="10651" y="4629"/>
                    <a:pt x="10684" y="4629"/>
                    <a:pt x="10734" y="4629"/>
                  </a:cubicBezTo>
                  <a:cubicBezTo>
                    <a:pt x="10783" y="4629"/>
                    <a:pt x="10850" y="4629"/>
                    <a:pt x="10899" y="4629"/>
                  </a:cubicBezTo>
                  <a:cubicBezTo>
                    <a:pt x="10949" y="4629"/>
                    <a:pt x="10982" y="4629"/>
                    <a:pt x="11032" y="4629"/>
                  </a:cubicBezTo>
                  <a:cubicBezTo>
                    <a:pt x="11032" y="4948"/>
                    <a:pt x="11032" y="5320"/>
                    <a:pt x="11032" y="5639"/>
                  </a:cubicBezTo>
                  <a:close/>
                  <a:moveTo>
                    <a:pt x="11842" y="16971"/>
                  </a:moveTo>
                  <a:cubicBezTo>
                    <a:pt x="11710" y="16971"/>
                    <a:pt x="11561" y="16971"/>
                    <a:pt x="11428" y="16971"/>
                  </a:cubicBezTo>
                  <a:cubicBezTo>
                    <a:pt x="11428" y="16652"/>
                    <a:pt x="11428" y="16333"/>
                    <a:pt x="11428" y="15961"/>
                  </a:cubicBezTo>
                  <a:cubicBezTo>
                    <a:pt x="11561" y="15961"/>
                    <a:pt x="11710" y="15961"/>
                    <a:pt x="11842" y="15961"/>
                  </a:cubicBezTo>
                  <a:cubicBezTo>
                    <a:pt x="11842" y="16280"/>
                    <a:pt x="11842" y="16599"/>
                    <a:pt x="11842" y="16971"/>
                  </a:cubicBezTo>
                  <a:close/>
                  <a:moveTo>
                    <a:pt x="11842" y="5639"/>
                  </a:moveTo>
                  <a:cubicBezTo>
                    <a:pt x="11710" y="5639"/>
                    <a:pt x="11561" y="5639"/>
                    <a:pt x="11428" y="5639"/>
                  </a:cubicBezTo>
                  <a:cubicBezTo>
                    <a:pt x="11428" y="5320"/>
                    <a:pt x="11428" y="5001"/>
                    <a:pt x="11428" y="4629"/>
                  </a:cubicBezTo>
                  <a:cubicBezTo>
                    <a:pt x="11561" y="4629"/>
                    <a:pt x="11710" y="4629"/>
                    <a:pt x="11842" y="4629"/>
                  </a:cubicBezTo>
                  <a:cubicBezTo>
                    <a:pt x="11842" y="4948"/>
                    <a:pt x="11842" y="5320"/>
                    <a:pt x="11842" y="5639"/>
                  </a:cubicBezTo>
                  <a:close/>
                  <a:moveTo>
                    <a:pt x="12669" y="16971"/>
                  </a:moveTo>
                  <a:cubicBezTo>
                    <a:pt x="12537" y="16971"/>
                    <a:pt x="12388" y="16971"/>
                    <a:pt x="12255" y="16971"/>
                  </a:cubicBezTo>
                  <a:cubicBezTo>
                    <a:pt x="12255" y="16652"/>
                    <a:pt x="12255" y="16333"/>
                    <a:pt x="12255" y="15961"/>
                  </a:cubicBezTo>
                  <a:cubicBezTo>
                    <a:pt x="12388" y="15961"/>
                    <a:pt x="12537" y="15961"/>
                    <a:pt x="12669" y="15961"/>
                  </a:cubicBezTo>
                  <a:cubicBezTo>
                    <a:pt x="12669" y="16280"/>
                    <a:pt x="12669" y="16599"/>
                    <a:pt x="12669" y="16971"/>
                  </a:cubicBezTo>
                  <a:close/>
                  <a:moveTo>
                    <a:pt x="12669" y="5639"/>
                  </a:moveTo>
                  <a:cubicBezTo>
                    <a:pt x="12537" y="5639"/>
                    <a:pt x="12388" y="5639"/>
                    <a:pt x="12255" y="5639"/>
                  </a:cubicBezTo>
                  <a:cubicBezTo>
                    <a:pt x="12255" y="5320"/>
                    <a:pt x="12255" y="5001"/>
                    <a:pt x="12255" y="4629"/>
                  </a:cubicBezTo>
                  <a:cubicBezTo>
                    <a:pt x="12388" y="4629"/>
                    <a:pt x="12537" y="4629"/>
                    <a:pt x="12669" y="4629"/>
                  </a:cubicBezTo>
                  <a:cubicBezTo>
                    <a:pt x="12669" y="4948"/>
                    <a:pt x="12669" y="5320"/>
                    <a:pt x="12669" y="5639"/>
                  </a:cubicBezTo>
                  <a:close/>
                  <a:moveTo>
                    <a:pt x="13496" y="16971"/>
                  </a:moveTo>
                  <a:cubicBezTo>
                    <a:pt x="13364" y="16971"/>
                    <a:pt x="13215" y="16971"/>
                    <a:pt x="13082" y="16971"/>
                  </a:cubicBezTo>
                  <a:cubicBezTo>
                    <a:pt x="13082" y="16652"/>
                    <a:pt x="13082" y="16333"/>
                    <a:pt x="13082" y="15961"/>
                  </a:cubicBezTo>
                  <a:cubicBezTo>
                    <a:pt x="13215" y="15961"/>
                    <a:pt x="13364" y="15961"/>
                    <a:pt x="13496" y="15961"/>
                  </a:cubicBezTo>
                  <a:cubicBezTo>
                    <a:pt x="13496" y="16280"/>
                    <a:pt x="13496" y="16599"/>
                    <a:pt x="13496" y="16971"/>
                  </a:cubicBezTo>
                  <a:close/>
                  <a:moveTo>
                    <a:pt x="13496" y="5639"/>
                  </a:moveTo>
                  <a:cubicBezTo>
                    <a:pt x="13364" y="5639"/>
                    <a:pt x="13215" y="5639"/>
                    <a:pt x="13082" y="5639"/>
                  </a:cubicBezTo>
                  <a:cubicBezTo>
                    <a:pt x="13082" y="5320"/>
                    <a:pt x="13082" y="5001"/>
                    <a:pt x="13082" y="4629"/>
                  </a:cubicBezTo>
                  <a:cubicBezTo>
                    <a:pt x="13215" y="4629"/>
                    <a:pt x="13364" y="4629"/>
                    <a:pt x="13496" y="4629"/>
                  </a:cubicBezTo>
                  <a:cubicBezTo>
                    <a:pt x="13496" y="4948"/>
                    <a:pt x="13496" y="5320"/>
                    <a:pt x="13496" y="5639"/>
                  </a:cubicBezTo>
                  <a:close/>
                  <a:moveTo>
                    <a:pt x="14323" y="16971"/>
                  </a:moveTo>
                  <a:cubicBezTo>
                    <a:pt x="14191" y="16971"/>
                    <a:pt x="14042" y="16971"/>
                    <a:pt x="13909" y="16971"/>
                  </a:cubicBezTo>
                  <a:cubicBezTo>
                    <a:pt x="13909" y="16652"/>
                    <a:pt x="13909" y="16333"/>
                    <a:pt x="13909" y="15961"/>
                  </a:cubicBezTo>
                  <a:cubicBezTo>
                    <a:pt x="14042" y="15961"/>
                    <a:pt x="14191" y="15961"/>
                    <a:pt x="14323" y="15961"/>
                  </a:cubicBezTo>
                  <a:cubicBezTo>
                    <a:pt x="14323" y="16280"/>
                    <a:pt x="14323" y="16599"/>
                    <a:pt x="14323" y="16971"/>
                  </a:cubicBezTo>
                  <a:close/>
                  <a:moveTo>
                    <a:pt x="14323" y="5639"/>
                  </a:moveTo>
                  <a:cubicBezTo>
                    <a:pt x="14191" y="5639"/>
                    <a:pt x="14042" y="5639"/>
                    <a:pt x="13909" y="5639"/>
                  </a:cubicBezTo>
                  <a:cubicBezTo>
                    <a:pt x="13909" y="5320"/>
                    <a:pt x="13909" y="5001"/>
                    <a:pt x="13909" y="4629"/>
                  </a:cubicBezTo>
                  <a:cubicBezTo>
                    <a:pt x="14042" y="4629"/>
                    <a:pt x="14191" y="4629"/>
                    <a:pt x="14323" y="4629"/>
                  </a:cubicBezTo>
                  <a:cubicBezTo>
                    <a:pt x="14323" y="4948"/>
                    <a:pt x="14323" y="5320"/>
                    <a:pt x="14323" y="5639"/>
                  </a:cubicBezTo>
                  <a:close/>
                  <a:moveTo>
                    <a:pt x="15133" y="16971"/>
                  </a:moveTo>
                  <a:cubicBezTo>
                    <a:pt x="15001" y="16971"/>
                    <a:pt x="14852" y="16971"/>
                    <a:pt x="14720" y="16971"/>
                  </a:cubicBezTo>
                  <a:cubicBezTo>
                    <a:pt x="14720" y="16652"/>
                    <a:pt x="14720" y="16333"/>
                    <a:pt x="14720" y="15961"/>
                  </a:cubicBezTo>
                  <a:cubicBezTo>
                    <a:pt x="14852" y="15961"/>
                    <a:pt x="15001" y="15961"/>
                    <a:pt x="15133" y="15961"/>
                  </a:cubicBezTo>
                  <a:cubicBezTo>
                    <a:pt x="15133" y="16280"/>
                    <a:pt x="15133" y="16599"/>
                    <a:pt x="15133" y="16971"/>
                  </a:cubicBezTo>
                  <a:close/>
                  <a:moveTo>
                    <a:pt x="15133" y="5639"/>
                  </a:moveTo>
                  <a:cubicBezTo>
                    <a:pt x="15001" y="5639"/>
                    <a:pt x="14852" y="5639"/>
                    <a:pt x="14720" y="5639"/>
                  </a:cubicBezTo>
                  <a:cubicBezTo>
                    <a:pt x="14720" y="5320"/>
                    <a:pt x="14720" y="5001"/>
                    <a:pt x="14720" y="4629"/>
                  </a:cubicBezTo>
                  <a:cubicBezTo>
                    <a:pt x="14852" y="4629"/>
                    <a:pt x="15001" y="4629"/>
                    <a:pt x="15133" y="4629"/>
                  </a:cubicBezTo>
                  <a:cubicBezTo>
                    <a:pt x="15133" y="4948"/>
                    <a:pt x="15133" y="5320"/>
                    <a:pt x="15133" y="5639"/>
                  </a:cubicBezTo>
                  <a:close/>
                  <a:moveTo>
                    <a:pt x="15960" y="16971"/>
                  </a:moveTo>
                  <a:cubicBezTo>
                    <a:pt x="15828" y="16971"/>
                    <a:pt x="15679" y="16971"/>
                    <a:pt x="15547" y="16971"/>
                  </a:cubicBezTo>
                  <a:cubicBezTo>
                    <a:pt x="15547" y="16652"/>
                    <a:pt x="15547" y="16333"/>
                    <a:pt x="15547" y="15961"/>
                  </a:cubicBezTo>
                  <a:cubicBezTo>
                    <a:pt x="15679" y="15961"/>
                    <a:pt x="15828" y="15961"/>
                    <a:pt x="15960" y="15961"/>
                  </a:cubicBezTo>
                  <a:cubicBezTo>
                    <a:pt x="15960" y="16280"/>
                    <a:pt x="15960" y="16599"/>
                    <a:pt x="15960" y="16971"/>
                  </a:cubicBezTo>
                  <a:close/>
                  <a:moveTo>
                    <a:pt x="15960" y="5639"/>
                  </a:moveTo>
                  <a:cubicBezTo>
                    <a:pt x="15828" y="5639"/>
                    <a:pt x="15679" y="5639"/>
                    <a:pt x="15547" y="5639"/>
                  </a:cubicBezTo>
                  <a:cubicBezTo>
                    <a:pt x="15547" y="5320"/>
                    <a:pt x="15547" y="5001"/>
                    <a:pt x="15547" y="4629"/>
                  </a:cubicBezTo>
                  <a:cubicBezTo>
                    <a:pt x="15679" y="4629"/>
                    <a:pt x="15828" y="4629"/>
                    <a:pt x="15960" y="4629"/>
                  </a:cubicBezTo>
                  <a:cubicBezTo>
                    <a:pt x="15960" y="4948"/>
                    <a:pt x="15960" y="5320"/>
                    <a:pt x="15960" y="5639"/>
                  </a:cubicBezTo>
                  <a:close/>
                  <a:moveTo>
                    <a:pt x="16787" y="17025"/>
                  </a:moveTo>
                  <a:cubicBezTo>
                    <a:pt x="16655" y="17025"/>
                    <a:pt x="16506" y="16971"/>
                    <a:pt x="16374" y="16971"/>
                  </a:cubicBezTo>
                  <a:cubicBezTo>
                    <a:pt x="16374" y="16652"/>
                    <a:pt x="16374" y="16333"/>
                    <a:pt x="16374" y="15961"/>
                  </a:cubicBezTo>
                  <a:cubicBezTo>
                    <a:pt x="16506" y="15961"/>
                    <a:pt x="16655" y="15961"/>
                    <a:pt x="16787" y="16014"/>
                  </a:cubicBezTo>
                  <a:cubicBezTo>
                    <a:pt x="16787" y="16386"/>
                    <a:pt x="16787" y="16705"/>
                    <a:pt x="16787" y="17025"/>
                  </a:cubicBezTo>
                  <a:close/>
                  <a:moveTo>
                    <a:pt x="16787" y="5586"/>
                  </a:moveTo>
                  <a:cubicBezTo>
                    <a:pt x="16655" y="5586"/>
                    <a:pt x="16506" y="5639"/>
                    <a:pt x="16374" y="5639"/>
                  </a:cubicBezTo>
                  <a:cubicBezTo>
                    <a:pt x="16374" y="5320"/>
                    <a:pt x="16374" y="5001"/>
                    <a:pt x="16374" y="4629"/>
                  </a:cubicBezTo>
                  <a:cubicBezTo>
                    <a:pt x="16506" y="4629"/>
                    <a:pt x="16655" y="4575"/>
                    <a:pt x="16787" y="4575"/>
                  </a:cubicBezTo>
                  <a:cubicBezTo>
                    <a:pt x="16787" y="4895"/>
                    <a:pt x="16787" y="5214"/>
                    <a:pt x="16787" y="5586"/>
                  </a:cubicBezTo>
                  <a:close/>
                  <a:moveTo>
                    <a:pt x="17598" y="17237"/>
                  </a:moveTo>
                  <a:cubicBezTo>
                    <a:pt x="17465" y="17184"/>
                    <a:pt x="17316" y="17184"/>
                    <a:pt x="17184" y="17131"/>
                  </a:cubicBezTo>
                  <a:cubicBezTo>
                    <a:pt x="17184" y="16812"/>
                    <a:pt x="17184" y="16439"/>
                    <a:pt x="17184" y="16120"/>
                  </a:cubicBezTo>
                  <a:cubicBezTo>
                    <a:pt x="17316" y="16173"/>
                    <a:pt x="17465" y="16173"/>
                    <a:pt x="17598" y="16227"/>
                  </a:cubicBezTo>
                  <a:cubicBezTo>
                    <a:pt x="17598" y="16546"/>
                    <a:pt x="17598" y="16865"/>
                    <a:pt x="17598" y="17237"/>
                  </a:cubicBezTo>
                  <a:close/>
                  <a:moveTo>
                    <a:pt x="17598" y="5427"/>
                  </a:moveTo>
                  <a:cubicBezTo>
                    <a:pt x="17465" y="5480"/>
                    <a:pt x="17316" y="5480"/>
                    <a:pt x="17184" y="5533"/>
                  </a:cubicBezTo>
                  <a:cubicBezTo>
                    <a:pt x="17184" y="5214"/>
                    <a:pt x="17184" y="4841"/>
                    <a:pt x="17184" y="4522"/>
                  </a:cubicBezTo>
                  <a:cubicBezTo>
                    <a:pt x="17316" y="4469"/>
                    <a:pt x="17465" y="4469"/>
                    <a:pt x="17598" y="4416"/>
                  </a:cubicBezTo>
                  <a:cubicBezTo>
                    <a:pt x="17598" y="4735"/>
                    <a:pt x="17598" y="5054"/>
                    <a:pt x="17598" y="5427"/>
                  </a:cubicBezTo>
                  <a:close/>
                  <a:moveTo>
                    <a:pt x="18425" y="17557"/>
                  </a:moveTo>
                  <a:cubicBezTo>
                    <a:pt x="18292" y="17503"/>
                    <a:pt x="18143" y="17450"/>
                    <a:pt x="18011" y="17397"/>
                  </a:cubicBezTo>
                  <a:cubicBezTo>
                    <a:pt x="18011" y="17025"/>
                    <a:pt x="18011" y="16705"/>
                    <a:pt x="18011" y="16333"/>
                  </a:cubicBezTo>
                  <a:cubicBezTo>
                    <a:pt x="18143" y="16386"/>
                    <a:pt x="18292" y="16439"/>
                    <a:pt x="18425" y="16493"/>
                  </a:cubicBezTo>
                  <a:cubicBezTo>
                    <a:pt x="18425" y="16812"/>
                    <a:pt x="18425" y="17184"/>
                    <a:pt x="18425" y="17557"/>
                  </a:cubicBezTo>
                  <a:close/>
                  <a:moveTo>
                    <a:pt x="18425" y="5107"/>
                  </a:moveTo>
                  <a:cubicBezTo>
                    <a:pt x="18292" y="5161"/>
                    <a:pt x="18143" y="5214"/>
                    <a:pt x="18011" y="5267"/>
                  </a:cubicBezTo>
                  <a:cubicBezTo>
                    <a:pt x="18011" y="4895"/>
                    <a:pt x="18011" y="4575"/>
                    <a:pt x="18011" y="4203"/>
                  </a:cubicBezTo>
                  <a:cubicBezTo>
                    <a:pt x="18143" y="4150"/>
                    <a:pt x="18292" y="4097"/>
                    <a:pt x="18425" y="4043"/>
                  </a:cubicBezTo>
                  <a:cubicBezTo>
                    <a:pt x="18425" y="4416"/>
                    <a:pt x="18425" y="4788"/>
                    <a:pt x="18425" y="5107"/>
                  </a:cubicBezTo>
                  <a:close/>
                  <a:moveTo>
                    <a:pt x="19251" y="18035"/>
                  </a:moveTo>
                  <a:cubicBezTo>
                    <a:pt x="19119" y="17929"/>
                    <a:pt x="18970" y="17876"/>
                    <a:pt x="18838" y="17769"/>
                  </a:cubicBezTo>
                  <a:cubicBezTo>
                    <a:pt x="18838" y="17397"/>
                    <a:pt x="18838" y="17025"/>
                    <a:pt x="18838" y="16652"/>
                  </a:cubicBezTo>
                  <a:cubicBezTo>
                    <a:pt x="18970" y="16705"/>
                    <a:pt x="19119" y="16812"/>
                    <a:pt x="19251" y="16865"/>
                  </a:cubicBezTo>
                  <a:cubicBezTo>
                    <a:pt x="19251" y="17237"/>
                    <a:pt x="19251" y="17663"/>
                    <a:pt x="19251" y="18035"/>
                  </a:cubicBezTo>
                  <a:close/>
                  <a:moveTo>
                    <a:pt x="19251" y="4735"/>
                  </a:moveTo>
                  <a:cubicBezTo>
                    <a:pt x="19119" y="4841"/>
                    <a:pt x="18970" y="4895"/>
                    <a:pt x="18838" y="4948"/>
                  </a:cubicBezTo>
                  <a:cubicBezTo>
                    <a:pt x="18838" y="4575"/>
                    <a:pt x="18838" y="4203"/>
                    <a:pt x="18838" y="3831"/>
                  </a:cubicBezTo>
                  <a:cubicBezTo>
                    <a:pt x="18970" y="3724"/>
                    <a:pt x="19119" y="3671"/>
                    <a:pt x="19251" y="3565"/>
                  </a:cubicBezTo>
                  <a:cubicBezTo>
                    <a:pt x="19251" y="3937"/>
                    <a:pt x="19251" y="4309"/>
                    <a:pt x="19251" y="4735"/>
                  </a:cubicBezTo>
                  <a:close/>
                  <a:moveTo>
                    <a:pt x="20062" y="18727"/>
                  </a:moveTo>
                  <a:cubicBezTo>
                    <a:pt x="19930" y="18621"/>
                    <a:pt x="19781" y="18461"/>
                    <a:pt x="19648" y="18355"/>
                  </a:cubicBezTo>
                  <a:cubicBezTo>
                    <a:pt x="19648" y="17929"/>
                    <a:pt x="19648" y="17557"/>
                    <a:pt x="19648" y="17131"/>
                  </a:cubicBezTo>
                  <a:cubicBezTo>
                    <a:pt x="19781" y="17237"/>
                    <a:pt x="19930" y="17344"/>
                    <a:pt x="20062" y="17450"/>
                  </a:cubicBezTo>
                  <a:cubicBezTo>
                    <a:pt x="20062" y="17876"/>
                    <a:pt x="20062" y="18301"/>
                    <a:pt x="20062" y="18727"/>
                  </a:cubicBezTo>
                  <a:close/>
                  <a:moveTo>
                    <a:pt x="20062" y="4150"/>
                  </a:moveTo>
                  <a:cubicBezTo>
                    <a:pt x="19930" y="4256"/>
                    <a:pt x="19781" y="4363"/>
                    <a:pt x="19648" y="4469"/>
                  </a:cubicBezTo>
                  <a:cubicBezTo>
                    <a:pt x="19648" y="4043"/>
                    <a:pt x="19648" y="3671"/>
                    <a:pt x="19648" y="3245"/>
                  </a:cubicBezTo>
                  <a:cubicBezTo>
                    <a:pt x="19781" y="3139"/>
                    <a:pt x="19930" y="2979"/>
                    <a:pt x="20062" y="2873"/>
                  </a:cubicBezTo>
                  <a:cubicBezTo>
                    <a:pt x="20062" y="3299"/>
                    <a:pt x="20062" y="3724"/>
                    <a:pt x="20062" y="4150"/>
                  </a:cubicBezTo>
                  <a:close/>
                  <a:moveTo>
                    <a:pt x="20889" y="19685"/>
                  </a:moveTo>
                  <a:cubicBezTo>
                    <a:pt x="20757" y="19525"/>
                    <a:pt x="20608" y="19312"/>
                    <a:pt x="20475" y="19153"/>
                  </a:cubicBezTo>
                  <a:cubicBezTo>
                    <a:pt x="20475" y="18727"/>
                    <a:pt x="20475" y="18248"/>
                    <a:pt x="20475" y="17823"/>
                  </a:cubicBezTo>
                  <a:cubicBezTo>
                    <a:pt x="20608" y="17982"/>
                    <a:pt x="20757" y="18089"/>
                    <a:pt x="20889" y="18248"/>
                  </a:cubicBezTo>
                  <a:cubicBezTo>
                    <a:pt x="20889" y="18727"/>
                    <a:pt x="20889" y="19206"/>
                    <a:pt x="20889" y="19685"/>
                  </a:cubicBezTo>
                  <a:close/>
                  <a:moveTo>
                    <a:pt x="20889" y="3352"/>
                  </a:moveTo>
                  <a:cubicBezTo>
                    <a:pt x="20757" y="3511"/>
                    <a:pt x="20608" y="3671"/>
                    <a:pt x="20475" y="3777"/>
                  </a:cubicBezTo>
                  <a:cubicBezTo>
                    <a:pt x="20475" y="3352"/>
                    <a:pt x="20475" y="2873"/>
                    <a:pt x="20475" y="2447"/>
                  </a:cubicBezTo>
                  <a:cubicBezTo>
                    <a:pt x="20608" y="2288"/>
                    <a:pt x="20757" y="2128"/>
                    <a:pt x="20889" y="1915"/>
                  </a:cubicBezTo>
                  <a:cubicBezTo>
                    <a:pt x="20889" y="2394"/>
                    <a:pt x="20889" y="2873"/>
                    <a:pt x="20889" y="3352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C7E30EBE-7C42-4687-B690-C0C660B31E95}"/>
                </a:ext>
              </a:extLst>
            </p:cNvPr>
            <p:cNvSpPr/>
            <p:nvPr/>
          </p:nvSpPr>
          <p:spPr>
            <a:xfrm>
              <a:off x="8327645" y="6163054"/>
              <a:ext cx="256541" cy="355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964" y="926"/>
                    <a:pt x="14436" y="1774"/>
                    <a:pt x="10800" y="2314"/>
                  </a:cubicBezTo>
                  <a:cubicBezTo>
                    <a:pt x="7164" y="2854"/>
                    <a:pt x="3636" y="3163"/>
                    <a:pt x="0" y="3471"/>
                  </a:cubicBezTo>
                  <a:cubicBezTo>
                    <a:pt x="0" y="5940"/>
                    <a:pt x="0" y="8331"/>
                    <a:pt x="0" y="10800"/>
                  </a:cubicBezTo>
                  <a:cubicBezTo>
                    <a:pt x="0" y="13269"/>
                    <a:pt x="0" y="15660"/>
                    <a:pt x="0" y="18129"/>
                  </a:cubicBezTo>
                  <a:cubicBezTo>
                    <a:pt x="3636" y="18437"/>
                    <a:pt x="7271" y="18746"/>
                    <a:pt x="10800" y="19286"/>
                  </a:cubicBezTo>
                  <a:cubicBezTo>
                    <a:pt x="14436" y="19826"/>
                    <a:pt x="17964" y="20674"/>
                    <a:pt x="21600" y="21600"/>
                  </a:cubicBezTo>
                  <a:cubicBezTo>
                    <a:pt x="21600" y="18051"/>
                    <a:pt x="21600" y="14426"/>
                    <a:pt x="21600" y="10877"/>
                  </a:cubicBezTo>
                  <a:cubicBezTo>
                    <a:pt x="21600" y="7097"/>
                    <a:pt x="21600" y="3549"/>
                    <a:pt x="216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5600B4E4-D25A-49B1-83F5-5DACCBA7850C}"/>
                </a:ext>
              </a:extLst>
            </p:cNvPr>
            <p:cNvSpPr/>
            <p:nvPr/>
          </p:nvSpPr>
          <p:spPr>
            <a:xfrm>
              <a:off x="8051800" y="6224184"/>
              <a:ext cx="256541" cy="236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964" y="232"/>
                    <a:pt x="14436" y="465"/>
                    <a:pt x="10800" y="581"/>
                  </a:cubicBezTo>
                  <a:cubicBezTo>
                    <a:pt x="7164" y="581"/>
                    <a:pt x="3636" y="581"/>
                    <a:pt x="0" y="581"/>
                  </a:cubicBezTo>
                  <a:cubicBezTo>
                    <a:pt x="0" y="3948"/>
                    <a:pt x="0" y="7432"/>
                    <a:pt x="0" y="10800"/>
                  </a:cubicBezTo>
                  <a:cubicBezTo>
                    <a:pt x="0" y="14168"/>
                    <a:pt x="0" y="17652"/>
                    <a:pt x="0" y="21019"/>
                  </a:cubicBezTo>
                  <a:cubicBezTo>
                    <a:pt x="3636" y="21019"/>
                    <a:pt x="7164" y="21019"/>
                    <a:pt x="10800" y="21019"/>
                  </a:cubicBezTo>
                  <a:cubicBezTo>
                    <a:pt x="14436" y="21135"/>
                    <a:pt x="17964" y="21252"/>
                    <a:pt x="21600" y="21600"/>
                  </a:cubicBezTo>
                  <a:cubicBezTo>
                    <a:pt x="21600" y="18000"/>
                    <a:pt x="21600" y="14400"/>
                    <a:pt x="21600" y="10800"/>
                  </a:cubicBezTo>
                  <a:cubicBezTo>
                    <a:pt x="21600" y="7200"/>
                    <a:pt x="21600" y="3600"/>
                    <a:pt x="216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D379DB9C-7D24-40AB-99C7-3C483CC4778A}"/>
                </a:ext>
              </a:extLst>
            </p:cNvPr>
            <p:cNvSpPr/>
            <p:nvPr/>
          </p:nvSpPr>
          <p:spPr>
            <a:xfrm>
              <a:off x="7775955" y="6228925"/>
              <a:ext cx="256541" cy="223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964" y="0"/>
                    <a:pt x="14436" y="0"/>
                    <a:pt x="10800" y="0"/>
                  </a:cubicBezTo>
                  <a:cubicBezTo>
                    <a:pt x="7164" y="0"/>
                    <a:pt x="3636" y="0"/>
                    <a:pt x="0" y="0"/>
                  </a:cubicBezTo>
                  <a:cubicBezTo>
                    <a:pt x="0" y="3559"/>
                    <a:pt x="0" y="7241"/>
                    <a:pt x="0" y="10800"/>
                  </a:cubicBezTo>
                  <a:cubicBezTo>
                    <a:pt x="0" y="14359"/>
                    <a:pt x="0" y="18041"/>
                    <a:pt x="0" y="21600"/>
                  </a:cubicBezTo>
                  <a:cubicBezTo>
                    <a:pt x="3636" y="21600"/>
                    <a:pt x="7164" y="21600"/>
                    <a:pt x="10800" y="21600"/>
                  </a:cubicBezTo>
                  <a:cubicBezTo>
                    <a:pt x="14436" y="21600"/>
                    <a:pt x="17964" y="21600"/>
                    <a:pt x="21600" y="21600"/>
                  </a:cubicBezTo>
                  <a:cubicBezTo>
                    <a:pt x="21600" y="18041"/>
                    <a:pt x="21600" y="14359"/>
                    <a:pt x="21600" y="10800"/>
                  </a:cubicBezTo>
                  <a:cubicBezTo>
                    <a:pt x="21600" y="7118"/>
                    <a:pt x="21600" y="3559"/>
                    <a:pt x="216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72313F32-D477-4425-8AB7-C34120D0C7D1}"/>
                </a:ext>
              </a:extLst>
            </p:cNvPr>
            <p:cNvSpPr/>
            <p:nvPr/>
          </p:nvSpPr>
          <p:spPr>
            <a:xfrm>
              <a:off x="6945715" y="6161869"/>
              <a:ext cx="256541" cy="355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36" y="926"/>
                    <a:pt x="7164" y="1774"/>
                    <a:pt x="10800" y="2314"/>
                  </a:cubicBezTo>
                  <a:cubicBezTo>
                    <a:pt x="14436" y="2854"/>
                    <a:pt x="17964" y="3163"/>
                    <a:pt x="21600" y="3471"/>
                  </a:cubicBezTo>
                  <a:cubicBezTo>
                    <a:pt x="21600" y="5940"/>
                    <a:pt x="21600" y="8331"/>
                    <a:pt x="21600" y="10800"/>
                  </a:cubicBezTo>
                  <a:cubicBezTo>
                    <a:pt x="21600" y="13269"/>
                    <a:pt x="21600" y="15660"/>
                    <a:pt x="21600" y="18129"/>
                  </a:cubicBezTo>
                  <a:cubicBezTo>
                    <a:pt x="17964" y="18437"/>
                    <a:pt x="14329" y="18746"/>
                    <a:pt x="10800" y="19286"/>
                  </a:cubicBezTo>
                  <a:cubicBezTo>
                    <a:pt x="7164" y="19826"/>
                    <a:pt x="3636" y="20674"/>
                    <a:pt x="0" y="21600"/>
                  </a:cubicBezTo>
                  <a:cubicBezTo>
                    <a:pt x="0" y="18051"/>
                    <a:pt x="0" y="14426"/>
                    <a:pt x="0" y="10877"/>
                  </a:cubicBezTo>
                  <a:cubicBezTo>
                    <a:pt x="0" y="7097"/>
                    <a:pt x="0" y="354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E26D9714-FFC5-4402-A341-74DCA24870F9}"/>
                </a:ext>
              </a:extLst>
            </p:cNvPr>
            <p:cNvSpPr/>
            <p:nvPr/>
          </p:nvSpPr>
          <p:spPr>
            <a:xfrm>
              <a:off x="7225115" y="6222999"/>
              <a:ext cx="256541" cy="236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36" y="232"/>
                    <a:pt x="7164" y="465"/>
                    <a:pt x="10800" y="581"/>
                  </a:cubicBezTo>
                  <a:cubicBezTo>
                    <a:pt x="14436" y="581"/>
                    <a:pt x="17964" y="581"/>
                    <a:pt x="21600" y="581"/>
                  </a:cubicBezTo>
                  <a:cubicBezTo>
                    <a:pt x="21600" y="3948"/>
                    <a:pt x="21600" y="7432"/>
                    <a:pt x="21600" y="10800"/>
                  </a:cubicBezTo>
                  <a:cubicBezTo>
                    <a:pt x="21600" y="14168"/>
                    <a:pt x="21600" y="17652"/>
                    <a:pt x="21600" y="21019"/>
                  </a:cubicBezTo>
                  <a:cubicBezTo>
                    <a:pt x="17964" y="21019"/>
                    <a:pt x="14436" y="21019"/>
                    <a:pt x="10800" y="21019"/>
                  </a:cubicBezTo>
                  <a:cubicBezTo>
                    <a:pt x="7164" y="21135"/>
                    <a:pt x="3636" y="21252"/>
                    <a:pt x="0" y="21600"/>
                  </a:cubicBezTo>
                  <a:cubicBezTo>
                    <a:pt x="0" y="18000"/>
                    <a:pt x="0" y="14400"/>
                    <a:pt x="0" y="10800"/>
                  </a:cubicBezTo>
                  <a:cubicBezTo>
                    <a:pt x="0" y="7200"/>
                    <a:pt x="0" y="360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8472B4A4-7E70-41E1-BCF1-D652428D7E75}"/>
                </a:ext>
              </a:extLst>
            </p:cNvPr>
            <p:cNvSpPr/>
            <p:nvPr/>
          </p:nvSpPr>
          <p:spPr>
            <a:xfrm>
              <a:off x="7502145" y="6228925"/>
              <a:ext cx="256541" cy="223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36" y="0"/>
                    <a:pt x="7164" y="0"/>
                    <a:pt x="10800" y="0"/>
                  </a:cubicBezTo>
                  <a:cubicBezTo>
                    <a:pt x="14436" y="0"/>
                    <a:pt x="17964" y="0"/>
                    <a:pt x="21600" y="0"/>
                  </a:cubicBezTo>
                  <a:cubicBezTo>
                    <a:pt x="21600" y="3559"/>
                    <a:pt x="21600" y="7241"/>
                    <a:pt x="21600" y="10800"/>
                  </a:cubicBezTo>
                  <a:cubicBezTo>
                    <a:pt x="21600" y="14359"/>
                    <a:pt x="21600" y="18041"/>
                    <a:pt x="21600" y="21600"/>
                  </a:cubicBezTo>
                  <a:cubicBezTo>
                    <a:pt x="17964" y="21600"/>
                    <a:pt x="14436" y="21600"/>
                    <a:pt x="10800" y="21600"/>
                  </a:cubicBezTo>
                  <a:cubicBezTo>
                    <a:pt x="7164" y="21600"/>
                    <a:pt x="3636" y="21600"/>
                    <a:pt x="0" y="21600"/>
                  </a:cubicBezTo>
                  <a:cubicBezTo>
                    <a:pt x="0" y="18041"/>
                    <a:pt x="0" y="14359"/>
                    <a:pt x="0" y="10800"/>
                  </a:cubicBezTo>
                  <a:cubicBezTo>
                    <a:pt x="0" y="7118"/>
                    <a:pt x="0" y="355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02B979F-CAB7-EED6-9A6B-87FB2E7F444E}"/>
              </a:ext>
            </a:extLst>
          </p:cNvPr>
          <p:cNvSpPr txBox="1"/>
          <p:nvPr/>
        </p:nvSpPr>
        <p:spPr>
          <a:xfrm>
            <a:off x="1698897" y="4297843"/>
            <a:ext cx="8921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Rockbuster Stealth LLC is a movie rental company. Currently, the company is facing stiff competition from its online streaming competitors such as Netflix and Amazon Prime; therefore, Rockbuster Stealth is planning on using its existing movie licenses to launch online video rental services.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AE6DAC-A72F-F38C-F491-719F80B7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759" y="642197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03D32D-F1BC-4E9C-97E1-36CFF5B2234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314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ack and white film board">
            <a:extLst>
              <a:ext uri="{FF2B5EF4-FFF2-40B4-BE49-F238E27FC236}">
                <a16:creationId xmlns:a16="http://schemas.microsoft.com/office/drawing/2014/main" id="{08D28128-3837-3429-6CAC-D16B84C47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2" r="9394" b="-1"/>
          <a:stretch/>
        </p:blipFill>
        <p:spPr>
          <a:xfrm>
            <a:off x="6829024" y="1371600"/>
            <a:ext cx="4497006" cy="54864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F984C-BDBA-3A9F-ABE2-9FAF2253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03D32D-F1BC-4E9C-97E1-36CFF5B2234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9EBE8-29DE-2422-DDFB-98397F80E479}"/>
              </a:ext>
            </a:extLst>
          </p:cNvPr>
          <p:cNvSpPr txBox="1"/>
          <p:nvPr/>
        </p:nvSpPr>
        <p:spPr>
          <a:xfrm>
            <a:off x="208493" y="225139"/>
            <a:ext cx="791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Probing Questions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61B1A-C10C-97DA-8EE9-3EF7D38AB389}"/>
              </a:ext>
            </a:extLst>
          </p:cNvPr>
          <p:cNvGrpSpPr/>
          <p:nvPr/>
        </p:nvGrpSpPr>
        <p:grpSpPr>
          <a:xfrm>
            <a:off x="208493" y="1168848"/>
            <a:ext cx="6820957" cy="4580442"/>
            <a:chOff x="222422" y="920377"/>
            <a:chExt cx="6412039" cy="41100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0A3481-CAF4-3705-A500-0C588A8F5808}"/>
                </a:ext>
              </a:extLst>
            </p:cNvPr>
            <p:cNvSpPr txBox="1"/>
            <p:nvPr/>
          </p:nvSpPr>
          <p:spPr>
            <a:xfrm>
              <a:off x="896231" y="4625203"/>
              <a:ext cx="5514936" cy="3411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What was the average rental duration for all videos?</a:t>
              </a:r>
            </a:p>
          </p:txBody>
        </p:sp>
        <p:pic>
          <p:nvPicPr>
            <p:cNvPr id="7" name="Graphic 6" descr="Earth globe: Africa and Europe with solid fill">
              <a:extLst>
                <a:ext uri="{FF2B5EF4-FFF2-40B4-BE49-F238E27FC236}">
                  <a16:creationId xmlns:a16="http://schemas.microsoft.com/office/drawing/2014/main" id="{A052DDFA-EE2A-6B6F-146E-F73E5CB1461F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166" y="920377"/>
              <a:ext cx="621692" cy="6226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0F1C3B-B285-D14E-2117-74C49C7120D8}"/>
                </a:ext>
              </a:extLst>
            </p:cNvPr>
            <p:cNvSpPr txBox="1"/>
            <p:nvPr/>
          </p:nvSpPr>
          <p:spPr>
            <a:xfrm>
              <a:off x="937712" y="1060897"/>
              <a:ext cx="569674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/>
                <a:t>Which countries are Rockbuster customers based in?</a:t>
              </a:r>
            </a:p>
          </p:txBody>
        </p:sp>
        <p:pic>
          <p:nvPicPr>
            <p:cNvPr id="11" name="Graphic 10" descr="Customer review with solid fill">
              <a:extLst>
                <a:ext uri="{FF2B5EF4-FFF2-40B4-BE49-F238E27FC236}">
                  <a16:creationId xmlns:a16="http://schemas.microsoft.com/office/drawing/2014/main" id="{EFFEEBBF-CC6D-644E-ED97-12CF47A15958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7166" y="1714282"/>
              <a:ext cx="621692" cy="62267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79C880-D264-77C1-72C7-55C50FE70E11}"/>
                </a:ext>
              </a:extLst>
            </p:cNvPr>
            <p:cNvSpPr txBox="1"/>
            <p:nvPr/>
          </p:nvSpPr>
          <p:spPr>
            <a:xfrm>
              <a:off x="937712" y="1891166"/>
              <a:ext cx="569674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/>
                <a:t>Where are customers with high lifetime value based?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70C3A838-8509-AF04-A6B4-9CE03688738C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856" y="2535310"/>
              <a:ext cx="664313" cy="6653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DDAF71-34F4-97D9-C820-642409A72EE8}"/>
                </a:ext>
              </a:extLst>
            </p:cNvPr>
            <p:cNvSpPr txBox="1"/>
            <p:nvPr/>
          </p:nvSpPr>
          <p:spPr>
            <a:xfrm>
              <a:off x="937712" y="2721435"/>
              <a:ext cx="5696749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/>
                <a:t>Do sales figures vary between geographic regions?</a:t>
              </a:r>
            </a:p>
          </p:txBody>
        </p:sp>
        <p:pic>
          <p:nvPicPr>
            <p:cNvPr id="18" name="Graphic 17" descr="Money with solid fill">
              <a:extLst>
                <a:ext uri="{FF2B5EF4-FFF2-40B4-BE49-F238E27FC236}">
                  <a16:creationId xmlns:a16="http://schemas.microsoft.com/office/drawing/2014/main" id="{F4951F71-7A16-747C-FC21-8A1E956C221C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7552" y="3339834"/>
              <a:ext cx="660920" cy="76187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86F110-17D5-2389-858B-25CDDD34EA3F}"/>
                </a:ext>
              </a:extLst>
            </p:cNvPr>
            <p:cNvSpPr txBox="1"/>
            <p:nvPr/>
          </p:nvSpPr>
          <p:spPr>
            <a:xfrm>
              <a:off x="937712" y="3551703"/>
              <a:ext cx="5696749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/>
                <a:t>Which movies contributed the most/least to revenue gain?</a:t>
              </a:r>
            </a:p>
          </p:txBody>
        </p:sp>
        <p:pic>
          <p:nvPicPr>
            <p:cNvPr id="21" name="Graphic 20" descr="Hourglass 60% with solid fill">
              <a:extLst>
                <a:ext uri="{FF2B5EF4-FFF2-40B4-BE49-F238E27FC236}">
                  <a16:creationId xmlns:a16="http://schemas.microsoft.com/office/drawing/2014/main" id="{35ADEF25-4ACD-924B-B663-8ADCBA1C0012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2422" y="4325950"/>
              <a:ext cx="691181" cy="704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45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potlight on a dark foggy stage">
            <a:extLst>
              <a:ext uri="{FF2B5EF4-FFF2-40B4-BE49-F238E27FC236}">
                <a16:creationId xmlns:a16="http://schemas.microsoft.com/office/drawing/2014/main" id="{1A3C4AB6-90EE-749B-A7AF-E759C914A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b="9091"/>
          <a:stretch/>
        </p:blipFill>
        <p:spPr>
          <a:xfrm>
            <a:off x="3523488" y="36577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27166B-195A-3684-B70B-7B82033E0F36}"/>
              </a:ext>
            </a:extLst>
          </p:cNvPr>
          <p:cNvSpPr txBox="1"/>
          <p:nvPr/>
        </p:nvSpPr>
        <p:spPr>
          <a:xfrm>
            <a:off x="371094" y="613775"/>
            <a:ext cx="3438906" cy="5311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Movies</a:t>
            </a:r>
            <a:r>
              <a:rPr lang="en-US" sz="1700" b="1" dirty="0"/>
              <a:t> </a:t>
            </a:r>
            <a:r>
              <a:rPr lang="en-US" sz="2800" b="1" dirty="0"/>
              <a:t>Statistics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0AC3D12-E3F1-DEC7-559B-211D9C7AB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68736"/>
              </p:ext>
            </p:extLst>
          </p:nvPr>
        </p:nvGraphicFramePr>
        <p:xfrm>
          <a:off x="424815" y="2242066"/>
          <a:ext cx="7248195" cy="41495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64332">
                  <a:extLst>
                    <a:ext uri="{9D8B030D-6E8A-4147-A177-3AD203B41FA5}">
                      <a16:colId xmlns:a16="http://schemas.microsoft.com/office/drawing/2014/main" val="3645730323"/>
                    </a:ext>
                  </a:extLst>
                </a:gridCol>
                <a:gridCol w="1464332">
                  <a:extLst>
                    <a:ext uri="{9D8B030D-6E8A-4147-A177-3AD203B41FA5}">
                      <a16:colId xmlns:a16="http://schemas.microsoft.com/office/drawing/2014/main" val="2450233242"/>
                    </a:ext>
                  </a:extLst>
                </a:gridCol>
                <a:gridCol w="1574530">
                  <a:extLst>
                    <a:ext uri="{9D8B030D-6E8A-4147-A177-3AD203B41FA5}">
                      <a16:colId xmlns:a16="http://schemas.microsoft.com/office/drawing/2014/main" val="3307752987"/>
                    </a:ext>
                  </a:extLst>
                </a:gridCol>
                <a:gridCol w="2745001">
                  <a:extLst>
                    <a:ext uri="{9D8B030D-6E8A-4147-A177-3AD203B41FA5}">
                      <a16:colId xmlns:a16="http://schemas.microsoft.com/office/drawing/2014/main" val="3277284276"/>
                    </a:ext>
                  </a:extLst>
                </a:gridCol>
              </a:tblGrid>
              <a:tr h="829918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040127"/>
                  </a:ext>
                </a:extLst>
              </a:tr>
              <a:tr h="829918">
                <a:tc>
                  <a:txBody>
                    <a:bodyPr/>
                    <a:lstStyle/>
                    <a:p>
                      <a:r>
                        <a:rPr lang="en-US" dirty="0"/>
                        <a:t>Rental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998609"/>
                  </a:ext>
                </a:extLst>
              </a:tr>
              <a:tr h="829918">
                <a:tc>
                  <a:txBody>
                    <a:bodyPr/>
                    <a:lstStyle/>
                    <a:p>
                      <a:r>
                        <a:rPr lang="en-US" dirty="0"/>
                        <a:t>Rental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626430"/>
                  </a:ext>
                </a:extLst>
              </a:tr>
              <a:tr h="829918">
                <a:tc>
                  <a:txBody>
                    <a:bodyPr/>
                    <a:lstStyle/>
                    <a:p>
                      <a:r>
                        <a:rPr lang="en-US" dirty="0"/>
                        <a:t>Replacement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327610"/>
                  </a:ext>
                </a:extLst>
              </a:tr>
              <a:tr h="829918">
                <a:tc>
                  <a:txBody>
                    <a:bodyPr/>
                    <a:lstStyle/>
                    <a:p>
                      <a:r>
                        <a:rPr lang="en-US" dirty="0"/>
                        <a:t>Length of 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879759"/>
                  </a:ext>
                </a:extLst>
              </a:tr>
            </a:tbl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648E369-0A8C-10C5-1D54-CE7CE63C0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6654" y="6456227"/>
            <a:ext cx="2743200" cy="365125"/>
          </a:xfrm>
        </p:spPr>
        <p:txBody>
          <a:bodyPr/>
          <a:lstStyle/>
          <a:p>
            <a:fld id="{5B03D32D-F1BC-4E9C-97E1-36CFF5B22341}" type="slidenum">
              <a:rPr lang="en-US" smtClean="0"/>
              <a:t>4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87B724-6B58-6CA7-B99E-28B018EE8509}"/>
              </a:ext>
            </a:extLst>
          </p:cNvPr>
          <p:cNvSpPr txBox="1"/>
          <p:nvPr/>
        </p:nvSpPr>
        <p:spPr>
          <a:xfrm>
            <a:off x="424815" y="1146446"/>
            <a:ext cx="7073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Minimum, Maximum and Average by Movie Categories. </a:t>
            </a:r>
          </a:p>
          <a:p>
            <a:r>
              <a:rPr lang="en-US" dirty="0"/>
              <a:t>These categories affect the growth of revenue and customers willingness to rent.</a:t>
            </a:r>
          </a:p>
        </p:txBody>
      </p:sp>
    </p:spTree>
    <p:extLst>
      <p:ext uri="{BB962C8B-B14F-4D97-AF65-F5344CB8AC3E}">
        <p14:creationId xmlns:p14="http://schemas.microsoft.com/office/powerpoint/2010/main" val="100666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0B04C-D74C-D959-CDC5-A739E61E3C56}"/>
              </a:ext>
            </a:extLst>
          </p:cNvPr>
          <p:cNvSpPr txBox="1"/>
          <p:nvPr/>
        </p:nvSpPr>
        <p:spPr>
          <a:xfrm>
            <a:off x="6529647" y="155426"/>
            <a:ext cx="5430714" cy="926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Customers by Locations</a:t>
            </a:r>
            <a:r>
              <a:rPr lang="en-US" sz="2400" b="1" dirty="0">
                <a:latin typeface="+mj-lt"/>
                <a:ea typeface="+mj-ea"/>
                <a:cs typeface="+mj-cs"/>
              </a:rPr>
              <a:t>, Count and Revenue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13DD2E73-A8CC-DB84-DE89-491C29375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r="12572" b="-2"/>
          <a:stretch/>
        </p:blipFill>
        <p:spPr>
          <a:xfrm>
            <a:off x="20" y="10"/>
            <a:ext cx="6772774" cy="465014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</p:spPr>
      </p:pic>
      <p:pic>
        <p:nvPicPr>
          <p:cNvPr id="8" name="Picture 7" descr="Tapes of different records">
            <a:extLst>
              <a:ext uri="{FF2B5EF4-FFF2-40B4-BE49-F238E27FC236}">
                <a16:creationId xmlns:a16="http://schemas.microsoft.com/office/drawing/2014/main" id="{DF731DBF-B7B6-A2B6-EDF0-0B2DECE07E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4" r="-2" b="15475"/>
          <a:stretch/>
        </p:blipFill>
        <p:spPr>
          <a:xfrm>
            <a:off x="462420" y="5006340"/>
            <a:ext cx="3925897" cy="1851660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E8801C-B666-D8D5-4076-A3D7E00C6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4150" y="6492874"/>
            <a:ext cx="18448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03D32D-F1BC-4E9C-97E1-36CFF5B22341}" type="slidenum">
              <a:rPr lang="en-US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CE132B-45C0-EFC3-28B5-613B62707E67}"/>
              </a:ext>
            </a:extLst>
          </p:cNvPr>
          <p:cNvGrpSpPr/>
          <p:nvPr/>
        </p:nvGrpSpPr>
        <p:grpSpPr>
          <a:xfrm>
            <a:off x="6529647" y="2913074"/>
            <a:ext cx="5097780" cy="3263839"/>
            <a:chOff x="6355080" y="1513553"/>
            <a:chExt cx="5097780" cy="296406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BB25FC5-52B1-B136-4D21-D7967D9A3D2F}"/>
                </a:ext>
              </a:extLst>
            </p:cNvPr>
            <p:cNvSpPr/>
            <p:nvPr/>
          </p:nvSpPr>
          <p:spPr>
            <a:xfrm>
              <a:off x="6355080" y="2589820"/>
              <a:ext cx="5097780" cy="8115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1800" dirty="0"/>
                <a:t>              </a:t>
              </a:r>
              <a:r>
                <a:rPr lang="en-US" dirty="0">
                  <a:solidFill>
                    <a:schemeClr val="tx1"/>
                  </a:solidFill>
                </a:rPr>
                <a:t>Total number of customers</a:t>
              </a:r>
              <a:r>
                <a:rPr lang="en-US" sz="1800" dirty="0">
                  <a:solidFill>
                    <a:schemeClr val="tx1"/>
                  </a:solidFill>
                </a:rPr>
                <a:t>: 599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634AEA9-1CCD-204A-1EE6-30C324FB5659}"/>
                </a:ext>
              </a:extLst>
            </p:cNvPr>
            <p:cNvSpPr/>
            <p:nvPr/>
          </p:nvSpPr>
          <p:spPr>
            <a:xfrm>
              <a:off x="6355080" y="3666088"/>
              <a:ext cx="5097780" cy="8115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1800" dirty="0"/>
                <a:t>             </a:t>
              </a:r>
              <a:r>
                <a:rPr lang="en-US" sz="1800" dirty="0">
                  <a:solidFill>
                    <a:schemeClr val="tx1"/>
                  </a:solidFill>
                </a:rPr>
                <a:t>Total Revenue: ~$62,000</a:t>
              </a:r>
            </a:p>
          </p:txBody>
        </p:sp>
        <p:sp>
          <p:nvSpPr>
            <p:cNvPr id="24" name="Rectangle 23" descr="Users">
              <a:extLst>
                <a:ext uri="{FF2B5EF4-FFF2-40B4-BE49-F238E27FC236}">
                  <a16:creationId xmlns:a16="http://schemas.microsoft.com/office/drawing/2014/main" id="{1B44FFA1-3214-30AB-D6F2-CB5DCF4DBED3}"/>
                </a:ext>
              </a:extLst>
            </p:cNvPr>
            <p:cNvSpPr/>
            <p:nvPr/>
          </p:nvSpPr>
          <p:spPr>
            <a:xfrm>
              <a:off x="6405248" y="2658639"/>
              <a:ext cx="622061" cy="622061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 descr="Money">
              <a:extLst>
                <a:ext uri="{FF2B5EF4-FFF2-40B4-BE49-F238E27FC236}">
                  <a16:creationId xmlns:a16="http://schemas.microsoft.com/office/drawing/2014/main" id="{42FBF0A4-9E2D-261E-8F61-2487B3CFAA43}"/>
                </a:ext>
              </a:extLst>
            </p:cNvPr>
            <p:cNvSpPr/>
            <p:nvPr/>
          </p:nvSpPr>
          <p:spPr>
            <a:xfrm>
              <a:off x="6414730" y="3760822"/>
              <a:ext cx="622061" cy="622061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E2EBA76-71D1-E4C8-F517-B74003A447D6}"/>
                </a:ext>
              </a:extLst>
            </p:cNvPr>
            <p:cNvSpPr/>
            <p:nvPr/>
          </p:nvSpPr>
          <p:spPr>
            <a:xfrm>
              <a:off x="6355080" y="1513553"/>
              <a:ext cx="5097780" cy="8115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1800" dirty="0"/>
                <a:t>              </a:t>
              </a:r>
              <a:r>
                <a:rPr lang="en-US" sz="1800" dirty="0">
                  <a:solidFill>
                    <a:schemeClr val="tx1"/>
                  </a:solidFill>
                </a:rPr>
                <a:t>Number of Countries: 108</a:t>
              </a:r>
            </a:p>
          </p:txBody>
        </p:sp>
        <p:sp>
          <p:nvSpPr>
            <p:cNvPr id="30" name="Rectangle 29" descr="Earth Globe Europe-Africa">
              <a:extLst>
                <a:ext uri="{FF2B5EF4-FFF2-40B4-BE49-F238E27FC236}">
                  <a16:creationId xmlns:a16="http://schemas.microsoft.com/office/drawing/2014/main" id="{2B1B483F-C482-7F2B-7A07-246FA404E9E2}"/>
                </a:ext>
              </a:extLst>
            </p:cNvPr>
            <p:cNvSpPr/>
            <p:nvPr/>
          </p:nvSpPr>
          <p:spPr>
            <a:xfrm>
              <a:off x="6405248" y="1608287"/>
              <a:ext cx="622061" cy="622061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A46F2A5-5426-D571-A67D-E44278B29D1A}"/>
              </a:ext>
            </a:extLst>
          </p:cNvPr>
          <p:cNvSpPr txBox="1"/>
          <p:nvPr/>
        </p:nvSpPr>
        <p:spPr>
          <a:xfrm>
            <a:off x="6579815" y="1531620"/>
            <a:ext cx="515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customers are geographically concentrated in Asia, Africa and America.</a:t>
            </a:r>
          </a:p>
        </p:txBody>
      </p:sp>
    </p:spTree>
    <p:extLst>
      <p:ext uri="{BB962C8B-B14F-4D97-AF65-F5344CB8AC3E}">
        <p14:creationId xmlns:p14="http://schemas.microsoft.com/office/powerpoint/2010/main" val="15006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3F44EE-E193-AD64-E3D6-732AAE002C72}"/>
              </a:ext>
            </a:extLst>
          </p:cNvPr>
          <p:cNvSpPr txBox="1"/>
          <p:nvPr/>
        </p:nvSpPr>
        <p:spPr>
          <a:xfrm>
            <a:off x="112735" y="71088"/>
            <a:ext cx="760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Top 10 Countries by Customer Count &amp; Revenue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486A6A-A462-84DC-0F8F-64E1C6A35C01}"/>
              </a:ext>
            </a:extLst>
          </p:cNvPr>
          <p:cNvSpPr txBox="1"/>
          <p:nvPr/>
        </p:nvSpPr>
        <p:spPr>
          <a:xfrm>
            <a:off x="112735" y="532753"/>
            <a:ext cx="6139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India, China, USA and Japan generate 50% of the revenue having the largest number of customers combine.</a:t>
            </a:r>
          </a:p>
          <a:p>
            <a:endParaRPr lang="en-US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1C32F62-80D4-478E-EDA3-6ABCA7921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79794"/>
              </p:ext>
            </p:extLst>
          </p:nvPr>
        </p:nvGraphicFramePr>
        <p:xfrm>
          <a:off x="112735" y="1285589"/>
          <a:ext cx="4556526" cy="51062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3388">
                  <a:extLst>
                    <a:ext uri="{9D8B030D-6E8A-4147-A177-3AD203B41FA5}">
                      <a16:colId xmlns:a16="http://schemas.microsoft.com/office/drawing/2014/main" val="2062877246"/>
                    </a:ext>
                  </a:extLst>
                </a:gridCol>
                <a:gridCol w="1186596">
                  <a:extLst>
                    <a:ext uri="{9D8B030D-6E8A-4147-A177-3AD203B41FA5}">
                      <a16:colId xmlns:a16="http://schemas.microsoft.com/office/drawing/2014/main" val="521223643"/>
                    </a:ext>
                  </a:extLst>
                </a:gridCol>
                <a:gridCol w="2076542">
                  <a:extLst>
                    <a:ext uri="{9D8B030D-6E8A-4147-A177-3AD203B41FA5}">
                      <a16:colId xmlns:a16="http://schemas.microsoft.com/office/drawing/2014/main" val="3276538545"/>
                    </a:ext>
                  </a:extLst>
                </a:gridCol>
              </a:tblGrid>
              <a:tr h="604612">
                <a:tc>
                  <a:txBody>
                    <a:bodyPr/>
                    <a:lstStyle/>
                    <a:p>
                      <a:r>
                        <a:rPr lang="en-US" dirty="0"/>
                        <a:t>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75948"/>
                  </a:ext>
                </a:extLst>
              </a:tr>
              <a:tr h="413516">
                <a:tc>
                  <a:txBody>
                    <a:bodyPr/>
                    <a:lstStyle/>
                    <a:p>
                      <a:r>
                        <a:rPr lang="en-US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$6,035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592207"/>
                  </a:ext>
                </a:extLst>
              </a:tr>
              <a:tr h="413516">
                <a:tc>
                  <a:txBody>
                    <a:bodyPr/>
                    <a:lstStyle/>
                    <a:p>
                      <a:r>
                        <a:rPr lang="en-US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$5,251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71568"/>
                  </a:ext>
                </a:extLst>
              </a:tr>
              <a:tr h="413516"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$3,685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501322"/>
                  </a:ext>
                </a:extLst>
              </a:tr>
              <a:tr h="413516">
                <a:tc>
                  <a:txBody>
                    <a:bodyPr/>
                    <a:lstStyle/>
                    <a:p>
                      <a:r>
                        <a:rPr lang="en-US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$3,123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8284"/>
                  </a:ext>
                </a:extLst>
              </a:tr>
              <a:tr h="413516"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$2,985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867814"/>
                  </a:ext>
                </a:extLst>
              </a:tr>
              <a:tr h="413516">
                <a:tc>
                  <a:txBody>
                    <a:bodyPr/>
                    <a:lstStyle/>
                    <a:p>
                      <a:r>
                        <a:rPr lang="en-US" dirty="0"/>
                        <a:t>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$2,919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85238"/>
                  </a:ext>
                </a:extLst>
              </a:tr>
              <a:tr h="557712">
                <a:tc>
                  <a:txBody>
                    <a:bodyPr/>
                    <a:lstStyle/>
                    <a:p>
                      <a:r>
                        <a:rPr lang="en-US" dirty="0"/>
                        <a:t>Russian Fed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$2,766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054556"/>
                  </a:ext>
                </a:extLst>
              </a:tr>
              <a:tr h="506913">
                <a:tc>
                  <a:txBody>
                    <a:bodyPr/>
                    <a:lstStyle/>
                    <a:p>
                      <a:r>
                        <a:rPr lang="en-US" dirty="0"/>
                        <a:t>Philippines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63450"/>
                  </a:ext>
                </a:extLst>
              </a:tr>
              <a:tr h="413516">
                <a:tc>
                  <a:txBody>
                    <a:bodyPr/>
                    <a:lstStyle/>
                    <a:p>
                      <a:r>
                        <a:rPr lang="en-US" dirty="0"/>
                        <a:t>Turkey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$1,498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094544"/>
                  </a:ext>
                </a:extLst>
              </a:tr>
              <a:tr h="506913">
                <a:tc>
                  <a:txBody>
                    <a:bodyPr/>
                    <a:lstStyle/>
                    <a:p>
                      <a:r>
                        <a:rPr lang="en-US" dirty="0"/>
                        <a:t>Indonesia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3105"/>
                  </a:ext>
                </a:extLst>
              </a:tr>
            </a:tbl>
          </a:graphicData>
        </a:graphic>
      </p:graphicFrame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12C1495-DE11-0A82-737F-B97BCE7C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1150" y="6449603"/>
            <a:ext cx="2743200" cy="365125"/>
          </a:xfrm>
        </p:spPr>
        <p:txBody>
          <a:bodyPr/>
          <a:lstStyle/>
          <a:p>
            <a:fld id="{5B03D32D-F1BC-4E9C-97E1-36CFF5B22341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7A34E6-CEBD-9A81-E3B9-338EBDEBEA7C}"/>
              </a:ext>
            </a:extLst>
          </p:cNvPr>
          <p:cNvGrpSpPr/>
          <p:nvPr/>
        </p:nvGrpSpPr>
        <p:grpSpPr>
          <a:xfrm>
            <a:off x="5074920" y="994418"/>
            <a:ext cx="6692722" cy="5508409"/>
            <a:chOff x="4950736" y="902998"/>
            <a:chExt cx="6816906" cy="5910741"/>
          </a:xfrm>
        </p:grpSpPr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5D2546BD-7532-060D-BB62-A155D2FEF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5" r="11823" b="1"/>
            <a:stretch/>
          </p:blipFill>
          <p:spPr>
            <a:xfrm>
              <a:off x="4950736" y="902998"/>
              <a:ext cx="6816906" cy="591074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5D6998-84ED-306C-326C-C646A195C0CF}"/>
                </a:ext>
              </a:extLst>
            </p:cNvPr>
            <p:cNvSpPr txBox="1"/>
            <p:nvPr/>
          </p:nvSpPr>
          <p:spPr>
            <a:xfrm>
              <a:off x="4950736" y="966365"/>
              <a:ext cx="201990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1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775F9-1AAE-3F1D-FE06-D5A3EA2B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54" y="6492875"/>
            <a:ext cx="1044945" cy="365125"/>
          </a:xfrm>
        </p:spPr>
        <p:txBody>
          <a:bodyPr/>
          <a:lstStyle/>
          <a:p>
            <a:fld id="{5B03D32D-F1BC-4E9C-97E1-36CFF5B22341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0E220-BFDA-7E78-1DB0-12AC6BB49A99}"/>
              </a:ext>
            </a:extLst>
          </p:cNvPr>
          <p:cNvSpPr txBox="1"/>
          <p:nvPr/>
        </p:nvSpPr>
        <p:spPr>
          <a:xfrm>
            <a:off x="102870" y="319088"/>
            <a:ext cx="808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Customers With High lifetime Value by City and Revenue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1B0616-60A5-4A3E-FE47-387547EC3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067701"/>
              </p:ext>
            </p:extLst>
          </p:nvPr>
        </p:nvGraphicFramePr>
        <p:xfrm>
          <a:off x="397245" y="2965817"/>
          <a:ext cx="5676900" cy="3573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Seats with people at the movies">
            <a:extLst>
              <a:ext uri="{FF2B5EF4-FFF2-40B4-BE49-F238E27FC236}">
                <a16:creationId xmlns:a16="http://schemas.microsoft.com/office/drawing/2014/main" id="{60BDBE5F-9671-F8E9-1F4F-F422C6032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96779"/>
            <a:ext cx="5396865" cy="1953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2DD2DD-6B1D-B2B2-EED2-8C3BDF74AFBC}"/>
              </a:ext>
            </a:extLst>
          </p:cNvPr>
          <p:cNvSpPr txBox="1"/>
          <p:nvPr/>
        </p:nvSpPr>
        <p:spPr>
          <a:xfrm>
            <a:off x="397245" y="1130676"/>
            <a:ext cx="5396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Arlene, Kyle, Marlen and Glen are customers with the highest revenue in their cities. Exemplifying their loyalty.</a:t>
            </a:r>
          </a:p>
        </p:txBody>
      </p:sp>
      <p:pic>
        <p:nvPicPr>
          <p:cNvPr id="14" name="Picture 13" descr="A yellow bar chart with black text&#10;&#10;Description automatically generated">
            <a:extLst>
              <a:ext uri="{FF2B5EF4-FFF2-40B4-BE49-F238E27FC236}">
                <a16:creationId xmlns:a16="http://schemas.microsoft.com/office/drawing/2014/main" id="{A8E4C4D7-0355-7E2C-3912-A114DF7E4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27" y="2965816"/>
            <a:ext cx="5929363" cy="3573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109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7EA7C-70B9-A943-18A2-37B7F8AE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8950" y="6492875"/>
            <a:ext cx="2743200" cy="365125"/>
          </a:xfrm>
        </p:spPr>
        <p:txBody>
          <a:bodyPr/>
          <a:lstStyle/>
          <a:p>
            <a:fld id="{5B03D32D-F1BC-4E9C-97E1-36CFF5B2234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36E6C-9110-4BBF-C642-5157B2BD3F8F}"/>
              </a:ext>
            </a:extLst>
          </p:cNvPr>
          <p:cNvSpPr txBox="1"/>
          <p:nvPr/>
        </p:nvSpPr>
        <p:spPr>
          <a:xfrm>
            <a:off x="285751" y="228600"/>
            <a:ext cx="581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 Grossing and Most Watched 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BA983-F7E1-FE58-3880-EE7CE8FE56E9}"/>
              </a:ext>
            </a:extLst>
          </p:cNvPr>
          <p:cNvSpPr txBox="1"/>
          <p:nvPr/>
        </p:nvSpPr>
        <p:spPr>
          <a:xfrm>
            <a:off x="4972050" y="845821"/>
            <a:ext cx="536067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Most watched actors               Revenue     # of Movies</a:t>
            </a:r>
          </a:p>
          <a:p>
            <a:r>
              <a:rPr lang="en-US" dirty="0"/>
              <a:t>Susan Davis                                $3,200            750</a:t>
            </a:r>
          </a:p>
          <a:p>
            <a:r>
              <a:rPr lang="en-US" dirty="0"/>
              <a:t>Gina DeGeneres                        $3,100            685            </a:t>
            </a:r>
          </a:p>
          <a:p>
            <a:r>
              <a:rPr lang="en-US" dirty="0"/>
              <a:t>Matthew Carrey                        $2,500            619</a:t>
            </a:r>
          </a:p>
        </p:txBody>
      </p:sp>
      <p:pic>
        <p:nvPicPr>
          <p:cNvPr id="14" name="Picture 13" descr="A film strip with a black background&#10;&#10;Description automatically generated">
            <a:extLst>
              <a:ext uri="{FF2B5EF4-FFF2-40B4-BE49-F238E27FC236}">
                <a16:creationId xmlns:a16="http://schemas.microsoft.com/office/drawing/2014/main" id="{41CAE02A-941D-F922-9C77-9655C41D9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77140" y="6012180"/>
            <a:ext cx="2495760" cy="84582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2F2C222-86B4-9E38-B672-41630A2917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394647"/>
              </p:ext>
            </p:extLst>
          </p:nvPr>
        </p:nvGraphicFramePr>
        <p:xfrm>
          <a:off x="285751" y="2255058"/>
          <a:ext cx="10046969" cy="3757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B4C94B5-B898-2D3C-FE8D-6B242D74DD88}"/>
              </a:ext>
            </a:extLst>
          </p:cNvPr>
          <p:cNvSpPr txBox="1"/>
          <p:nvPr/>
        </p:nvSpPr>
        <p:spPr>
          <a:xfrm>
            <a:off x="182880" y="845821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Susan, Gina and Matthew are the most </a:t>
            </a:r>
          </a:p>
          <a:p>
            <a:r>
              <a:rPr lang="en-US" dirty="0"/>
              <a:t>watched actors and should have higher sourcing advantage. </a:t>
            </a:r>
          </a:p>
        </p:txBody>
      </p:sp>
    </p:spTree>
    <p:extLst>
      <p:ext uri="{BB962C8B-B14F-4D97-AF65-F5344CB8AC3E}">
        <p14:creationId xmlns:p14="http://schemas.microsoft.com/office/powerpoint/2010/main" val="247050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1397BA-4DF3-3775-0500-7A7A98D231DA}"/>
              </a:ext>
            </a:extLst>
          </p:cNvPr>
          <p:cNvSpPr txBox="1"/>
          <p:nvPr/>
        </p:nvSpPr>
        <p:spPr>
          <a:xfrm>
            <a:off x="359632" y="235146"/>
            <a:ext cx="503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Most Popular Movies  by Revenue and Ratings</a:t>
            </a:r>
          </a:p>
        </p:txBody>
      </p:sp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B11514E-DF24-FA95-97AD-F5DAA2825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" y="914400"/>
            <a:ext cx="5520690" cy="568315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BBD2406-81D7-B512-0794-AD403E92B9A4}"/>
              </a:ext>
            </a:extLst>
          </p:cNvPr>
          <p:cNvGrpSpPr/>
          <p:nvPr/>
        </p:nvGrpSpPr>
        <p:grpSpPr>
          <a:xfrm>
            <a:off x="5783581" y="604478"/>
            <a:ext cx="5520690" cy="6070959"/>
            <a:chOff x="5394961" y="717648"/>
            <a:chExt cx="5520690" cy="5957789"/>
          </a:xfrm>
        </p:grpSpPr>
        <p:pic>
          <p:nvPicPr>
            <p:cNvPr id="16" name="Picture 15" descr="A graph of a number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0446FAEA-3E39-AE4A-6489-A39253877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961" y="3175443"/>
              <a:ext cx="5520690" cy="349999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7C04C7-8738-D120-C13B-C9F0C0051AC7}"/>
                </a:ext>
              </a:extLst>
            </p:cNvPr>
            <p:cNvSpPr txBox="1"/>
            <p:nvPr/>
          </p:nvSpPr>
          <p:spPr>
            <a:xfrm>
              <a:off x="5394961" y="717648"/>
              <a:ext cx="5520690" cy="226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# of movies 1000 with Telegraph (PG) generating the highest revenue, demonstrating similar movie performance. </a:t>
              </a:r>
            </a:p>
            <a:p>
              <a:r>
                <a:rPr lang="en-US" dirty="0">
                  <a:solidFill>
                    <a:schemeClr val="accent4"/>
                  </a:solidFill>
                </a:rPr>
                <a:t>Telegraph Voyage (PG)</a:t>
              </a:r>
              <a:r>
                <a:rPr lang="en-US" dirty="0"/>
                <a:t>= $216 highest revenue</a:t>
              </a:r>
            </a:p>
            <a:p>
              <a:endParaRPr lang="en-US" dirty="0"/>
            </a:p>
            <a:p>
              <a:r>
                <a:rPr lang="en-US" dirty="0">
                  <a:solidFill>
                    <a:schemeClr val="accent2"/>
                  </a:solidFill>
                </a:rPr>
                <a:t>Arabia Dogma (NC-17)</a:t>
              </a:r>
              <a:r>
                <a:rPr lang="en-US" dirty="0"/>
                <a:t> = $30 highest replacement cost</a:t>
              </a:r>
            </a:p>
            <a:p>
              <a:endParaRPr lang="en-US" dirty="0"/>
            </a:p>
            <a:p>
              <a:r>
                <a:rPr lang="en-US" dirty="0">
                  <a:solidFill>
                    <a:schemeClr val="accent1"/>
                  </a:solidFill>
                </a:rPr>
                <a:t>Apocalyse Flamingos (R) </a:t>
              </a:r>
              <a:r>
                <a:rPr lang="en-US" dirty="0"/>
                <a:t>=$5 highest rental rate</a:t>
              </a:r>
            </a:p>
          </p:txBody>
        </p: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C9432E4-3E34-EECF-4174-EA4704F0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384" y="6492875"/>
            <a:ext cx="2743200" cy="365125"/>
          </a:xfrm>
        </p:spPr>
        <p:txBody>
          <a:bodyPr/>
          <a:lstStyle/>
          <a:p>
            <a:fld id="{5B03D32D-F1BC-4E9C-97E1-36CFF5B2234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54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10137</TotalTime>
  <Words>714</Words>
  <Application>Microsoft Macintosh PowerPoint</Application>
  <PresentationFormat>Widescreen</PresentationFormat>
  <Paragraphs>139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Objective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HEATHER STEWART</cp:lastModifiedBy>
  <cp:revision>19</cp:revision>
  <dcterms:created xsi:type="dcterms:W3CDTF">2023-11-26T15:58:29Z</dcterms:created>
  <dcterms:modified xsi:type="dcterms:W3CDTF">2023-12-10T22:59:03Z</dcterms:modified>
</cp:coreProperties>
</file>